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2"/>
  </p:notesMasterIdLst>
  <p:handoutMasterIdLst>
    <p:handoutMasterId r:id="rId33"/>
  </p:handoutMasterIdLst>
  <p:sldIdLst>
    <p:sldId id="546" r:id="rId2"/>
    <p:sldId id="643" r:id="rId3"/>
    <p:sldId id="644" r:id="rId4"/>
    <p:sldId id="645" r:id="rId5"/>
    <p:sldId id="452" r:id="rId6"/>
    <p:sldId id="296" r:id="rId7"/>
    <p:sldId id="646" r:id="rId8"/>
    <p:sldId id="647" r:id="rId9"/>
    <p:sldId id="648" r:id="rId10"/>
    <p:sldId id="649" r:id="rId11"/>
    <p:sldId id="650" r:id="rId12"/>
    <p:sldId id="651" r:id="rId13"/>
    <p:sldId id="652" r:id="rId14"/>
    <p:sldId id="653" r:id="rId15"/>
    <p:sldId id="654" r:id="rId16"/>
    <p:sldId id="655" r:id="rId17"/>
    <p:sldId id="656" r:id="rId18"/>
    <p:sldId id="657" r:id="rId19"/>
    <p:sldId id="658" r:id="rId20"/>
    <p:sldId id="659" r:id="rId21"/>
    <p:sldId id="660" r:id="rId22"/>
    <p:sldId id="661" r:id="rId23"/>
    <p:sldId id="662" r:id="rId24"/>
    <p:sldId id="663" r:id="rId25"/>
    <p:sldId id="664" r:id="rId26"/>
    <p:sldId id="669" r:id="rId27"/>
    <p:sldId id="670" r:id="rId28"/>
    <p:sldId id="695" r:id="rId29"/>
    <p:sldId id="696" r:id="rId30"/>
    <p:sldId id="697"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3C006F-4E6A-2B85-C52C-9952F26AB555}" name="ΣΠΥΡΟΣ ΚΟΥΛΟΥΜΗΣ" initials="ΣΚ" userId="S::skouloumis@te.schools.ac.cy::2eb93e7c-62cc-4c76-be73-bf07f3dc24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B04"/>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80626" autoAdjust="0"/>
  </p:normalViewPr>
  <p:slideViewPr>
    <p:cSldViewPr snapToGrid="0">
      <p:cViewPr varScale="1">
        <p:scale>
          <a:sx n="93" d="100"/>
          <a:sy n="93" d="100"/>
        </p:scale>
        <p:origin x="1494" y="78"/>
      </p:cViewPr>
      <p:guideLst/>
    </p:cSldViewPr>
  </p:slideViewPr>
  <p:notesTextViewPr>
    <p:cViewPr>
      <p:scale>
        <a:sx n="1" d="1"/>
        <a:sy n="1" d="1"/>
      </p:scale>
      <p:origin x="0" y="0"/>
    </p:cViewPr>
  </p:notesTextViewPr>
  <p:sorterViewPr>
    <p:cViewPr>
      <p:scale>
        <a:sx n="100" d="100"/>
        <a:sy n="100" d="100"/>
      </p:scale>
      <p:origin x="0" y="-33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8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l-GR"/>
        </a:p>
      </dgm:t>
    </dgm:pt>
    <dgm:pt modelId="{38E1184F-503D-44E3-BF58-8DBD15568963}">
      <dgm:prSet phldrT="[Text]"/>
      <dgm:spPr/>
      <dgm:t>
        <a:bodyPr/>
        <a:lstStyle/>
        <a:p>
          <a:r>
            <a:rPr lang="el-GR" dirty="0">
              <a:latin typeface="Arial" panose="020B0604020202020204" pitchFamily="34" charset="0"/>
              <a:cs typeface="Arial" panose="020B0604020202020204" pitchFamily="34" charset="0"/>
            </a:rPr>
            <a:t>Υποχρεωτικά Μαθήματα (3</a:t>
          </a:r>
          <a:r>
            <a:rPr lang="en-US" dirty="0">
              <a:latin typeface="Arial" panose="020B0604020202020204" pitchFamily="34" charset="0"/>
              <a:cs typeface="Arial" panose="020B0604020202020204" pitchFamily="34" charset="0"/>
            </a:rPr>
            <a:t>x</a:t>
          </a:r>
          <a:r>
            <a:rPr lang="el-GR"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579F1D68-F29D-4E5C-A701-42196EF07738}">
      <dgm:prSet phldrT="[Text]"/>
      <dgm:spPr/>
      <dgm:t>
        <a:bodyPr/>
        <a:lstStyle/>
        <a:p>
          <a:r>
            <a:rPr lang="el-GR" dirty="0">
              <a:latin typeface="Arial" panose="020B0604020202020204" pitchFamily="34" charset="0"/>
              <a:cs typeface="Arial" panose="020B0604020202020204" pitchFamily="34" charset="0"/>
            </a:rPr>
            <a:t>Επιλεγόμενα Μαθήματα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x4=</a:t>
          </a:r>
          <a:r>
            <a:rPr lang="el-GR"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800" b="1" dirty="0">
              <a:latin typeface="Arial" panose="020B0604020202020204" pitchFamily="34" charset="0"/>
              <a:cs typeface="Arial" panose="020B0604020202020204" pitchFamily="34" charset="0"/>
            </a:rPr>
            <a:t>Λογοτεχνία</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48403D82-16B6-42F0-B788-CB5977744975}">
      <dgm:prSet phldrT="[Text]" custT="1"/>
      <dgm:spPr/>
      <dgm:t>
        <a:bodyPr/>
        <a:lstStyle/>
        <a:p>
          <a:r>
            <a:rPr lang="el-GR" sz="2800" b="1" dirty="0">
              <a:latin typeface="Arial" panose="020B0604020202020204" pitchFamily="34" charset="0"/>
              <a:cs typeface="Arial" panose="020B0604020202020204" pitchFamily="34" charset="0"/>
            </a:rPr>
            <a:t>Λατινικά</a:t>
          </a:r>
        </a:p>
      </dgm:t>
    </dgm:pt>
    <dgm:pt modelId="{3FD2972E-5E11-49B6-9B39-D52442FCF26E}" type="sibTrans" cxnId="{9713A38D-35F2-4A63-9610-C0ABE5823322}">
      <dgm:prSet/>
      <dgm:spPr/>
      <dgm:t>
        <a:bodyPr/>
        <a:lstStyle/>
        <a:p>
          <a:endParaRPr lang="en-US"/>
        </a:p>
      </dgm:t>
    </dgm:pt>
    <dgm:pt modelId="{E9B7AEF9-4E37-4341-9622-7D0F225BA889}" type="parTrans" cxnId="{9713A38D-35F2-4A63-9610-C0ABE5823322}">
      <dgm:prSet/>
      <dgm:spPr/>
      <dgm:t>
        <a:bodyPr/>
        <a:lstStyle/>
        <a:p>
          <a:endParaRPr lang="en-US"/>
        </a:p>
      </dgm:t>
    </dgm:pt>
    <dgm:pt modelId="{1794EE0D-8F81-4585-8BD0-0B8451C09693}">
      <dgm:prSet phldrT="[Text]" custT="1"/>
      <dgm:spPr/>
      <dgm:t>
        <a:bodyPr/>
        <a:lstStyle/>
        <a:p>
          <a:r>
            <a:rPr lang="el-GR" sz="2800" b="1" dirty="0">
              <a:latin typeface="Arial" panose="020B0604020202020204" pitchFamily="34" charset="0"/>
              <a:cs typeface="Arial" panose="020B0604020202020204" pitchFamily="34" charset="0"/>
            </a:rPr>
            <a:t>Ιστορία </a:t>
          </a:r>
        </a:p>
      </dgm:t>
    </dgm:pt>
    <dgm:pt modelId="{110227EB-8CBF-4568-B300-817CB8C0F603}" type="sibTrans" cxnId="{84BB3961-86BC-48E6-A199-9910484E194A}">
      <dgm:prSet/>
      <dgm:spPr/>
      <dgm:t>
        <a:bodyPr/>
        <a:lstStyle/>
        <a:p>
          <a:endParaRPr lang="en-US"/>
        </a:p>
      </dgm:t>
    </dgm:pt>
    <dgm:pt modelId="{896DC1A3-818E-4C4D-B738-D5DCD6445E4F}" type="parTrans" cxnId="{84BB3961-86BC-48E6-A199-9910484E194A}">
      <dgm:prSet/>
      <dgm:spPr/>
      <dgm:t>
        <a:bodyPr/>
        <a:lstStyle/>
        <a:p>
          <a:endParaRPr lang="en-US"/>
        </a:p>
      </dgm:t>
    </dgm:pt>
    <dgm:pt modelId="{06FC2E41-536D-440A-A8AA-746EB963E305}">
      <dgm:prSet phldrT="[Text]" custT="1"/>
      <dgm:spPr/>
      <dgm:t>
        <a:bodyPr/>
        <a:lstStyle/>
        <a:p>
          <a:r>
            <a:rPr lang="el-GR" sz="2800" b="1" dirty="0">
              <a:latin typeface="Arial" panose="020B0604020202020204" pitchFamily="34" charset="0"/>
              <a:cs typeface="Arial" panose="020B0604020202020204" pitchFamily="34" charset="0"/>
            </a:rPr>
            <a:t>Αρχαία Ελληνικά</a:t>
          </a:r>
        </a:p>
      </dgm:t>
    </dgm:pt>
    <dgm:pt modelId="{44FB2545-8E93-4F65-BC9C-D66A221120B1}" type="sibTrans" cxnId="{2CF44EE5-62A3-4D16-A3CD-A0F59E217E2D}">
      <dgm:prSet/>
      <dgm:spPr/>
      <dgm:t>
        <a:bodyPr/>
        <a:lstStyle/>
        <a:p>
          <a:endParaRPr lang="el-GR"/>
        </a:p>
      </dgm:t>
    </dgm:pt>
    <dgm:pt modelId="{F7AFBD9B-00C8-4149-B669-6C1B48DD9D65}" type="parTrans" cxnId="{2CF44EE5-62A3-4D16-A3CD-A0F59E217E2D}">
      <dgm:prSet/>
      <dgm:spPr/>
      <dgm:t>
        <a:bodyPr/>
        <a:lstStyle/>
        <a:p>
          <a:endParaRPr lang="el-GR"/>
        </a:p>
      </dgm:t>
    </dgm:pt>
    <dgm:pt modelId="{31ABA8F2-F551-43D2-92F3-5625F3818B56}">
      <dgm:prSet phldrT="[Text]" custT="1"/>
      <dgm:spPr/>
      <dgm:t>
        <a:bodyPr/>
        <a:lstStyle/>
        <a:p>
          <a:r>
            <a:rPr lang="el-GR" sz="2800" b="1" dirty="0">
              <a:latin typeface="Arial" panose="020B0604020202020204" pitchFamily="34" charset="0"/>
              <a:cs typeface="Arial" panose="020B0604020202020204" pitchFamily="34" charset="0"/>
            </a:rPr>
            <a:t>Λογική-Φιλοσοφία</a:t>
          </a:r>
        </a:p>
      </dgm:t>
    </dgm:pt>
    <dgm:pt modelId="{180EBD2B-1D38-4767-A786-EDCC93B877CD}" type="parTrans" cxnId="{277A51CD-B41E-4ED7-819F-C69E791F8AA1}">
      <dgm:prSet/>
      <dgm:spPr/>
      <dgm:t>
        <a:bodyPr/>
        <a:lstStyle/>
        <a:p>
          <a:endParaRPr lang="en-US"/>
        </a:p>
      </dgm:t>
    </dgm:pt>
    <dgm:pt modelId="{38CFFCF3-5E1D-45F6-AE42-582D53A89FEF}" type="sibTrans" cxnId="{277A51CD-B41E-4ED7-819F-C69E791F8AA1}">
      <dgm:prSet/>
      <dgm:spPr/>
      <dgm:t>
        <a:bodyPr/>
        <a:lstStyle/>
        <a:p>
          <a:endParaRPr lang="en-US"/>
        </a:p>
      </dgm:t>
    </dgm:pt>
    <dgm:pt modelId="{C1B6C1FF-57F3-492A-9841-BCD4BF1B2923}">
      <dgm:prSet phldrT="[Text]" custT="1"/>
      <dgm:spPr/>
      <dgm:t>
        <a:bodyPr/>
        <a:lstStyle/>
        <a:p>
          <a:r>
            <a:rPr lang="el-GR" sz="2800" b="1" dirty="0">
              <a:latin typeface="Arial" panose="020B0604020202020204" pitchFamily="34" charset="0"/>
              <a:cs typeface="Arial" panose="020B0604020202020204" pitchFamily="34" charset="0"/>
            </a:rPr>
            <a:t>Αγγλικά ή Γαλλικά ή άλλη ξένη γλώσσα</a:t>
          </a:r>
        </a:p>
      </dgm:t>
    </dgm:pt>
    <dgm:pt modelId="{59C2AE8F-5C55-4EB4-882A-C48EEBF773A1}" type="parTrans" cxnId="{004DC152-23BB-41B8-B8C3-58C6D14C6408}">
      <dgm:prSet/>
      <dgm:spPr/>
      <dgm:t>
        <a:bodyPr/>
        <a:lstStyle/>
        <a:p>
          <a:endParaRPr lang="en-US"/>
        </a:p>
      </dgm:t>
    </dgm:pt>
    <dgm:pt modelId="{5965A251-30AA-4517-BACF-9026A9DBA909}" type="sibTrans" cxnId="{004DC152-23BB-41B8-B8C3-58C6D14C6408}">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dgm:presLayoutVars>
          <dgm:bulletEnabled val="1"/>
        </dgm:presLayoutVars>
      </dgm:prSet>
      <dgm:spPr/>
      <dgm:t>
        <a:bodyPr/>
        <a:lstStyle/>
        <a:p>
          <a:endParaRPr lang="en-US"/>
        </a:p>
      </dgm:t>
    </dgm:pt>
  </dgm:ptLst>
  <dgm:cxnLst>
    <dgm:cxn modelId="{9713A38D-35F2-4A63-9610-C0ABE5823322}" srcId="{38E1184F-503D-44E3-BF58-8DBD15568963}" destId="{48403D82-16B6-42F0-B788-CB5977744975}" srcOrd="2" destOrd="0" parTransId="{E9B7AEF9-4E37-4341-9622-7D0F225BA889}" sibTransId="{3FD2972E-5E11-49B6-9B39-D52442FCF26E}"/>
    <dgm:cxn modelId="{D66FA8B8-68B2-49D4-8859-83A860D22821}" srcId="{722890A6-563C-41A5-ABCD-A531CEF7D8D0}" destId="{38E1184F-503D-44E3-BF58-8DBD15568963}" srcOrd="0" destOrd="0" parTransId="{640A75CD-14C8-4100-A070-E4CC65AEA4A8}" sibTransId="{1B15466F-501D-48AE-9484-A12F287AE561}"/>
    <dgm:cxn modelId="{277A51CD-B41E-4ED7-819F-C69E791F8AA1}" srcId="{579F1D68-F29D-4E5C-A701-42196EF07738}" destId="{31ABA8F2-F551-43D2-92F3-5625F3818B56}" srcOrd="1" destOrd="0" parTransId="{180EBD2B-1D38-4767-A786-EDCC93B877CD}" sibTransId="{38CFFCF3-5E1D-45F6-AE42-582D53A89FEF}"/>
    <dgm:cxn modelId="{EC2F8DE7-31A8-44F9-98E1-7A8AEC55FCE8}" srcId="{579F1D68-F29D-4E5C-A701-42196EF07738}" destId="{A2111EA8-C39B-4E1D-A58B-62CC820DB25B}" srcOrd="0" destOrd="0" parTransId="{298450FA-BA85-467B-ACDE-63A91FC4A749}" sibTransId="{6867AB1B-ED05-4F0A-84D2-BC5E00F866C6}"/>
    <dgm:cxn modelId="{CD47EECB-4C8E-4D2E-AA4E-5C4F84BD3AFD}" type="presOf" srcId="{C1B6C1FF-57F3-492A-9841-BCD4BF1B2923}" destId="{5DAB53F4-0F38-4A56-B19E-F76D8D0D8FA9}" srcOrd="0" destOrd="2" presId="urn:microsoft.com/office/officeart/2005/8/layout/vList5"/>
    <dgm:cxn modelId="{F28DE120-DBE4-48CF-90A6-7DA38FD57191}" type="presOf" srcId="{38E1184F-503D-44E3-BF58-8DBD15568963}" destId="{2DA32674-03A1-44D2-9784-086788D170D1}" srcOrd="0" destOrd="0" presId="urn:microsoft.com/office/officeart/2005/8/layout/vList5"/>
    <dgm:cxn modelId="{932FE11F-B770-4764-9421-5E8843B6CEE2}" type="presOf" srcId="{A2111EA8-C39B-4E1D-A58B-62CC820DB25B}" destId="{5DAB53F4-0F38-4A56-B19E-F76D8D0D8FA9}" srcOrd="0" destOrd="0" presId="urn:microsoft.com/office/officeart/2005/8/layout/vList5"/>
    <dgm:cxn modelId="{39B986AF-E836-41EF-A5A6-33A358E3C72E}" type="presOf" srcId="{48403D82-16B6-42F0-B788-CB5977744975}" destId="{4ABF4550-95B7-4DC0-B502-1C6FF503B397}" srcOrd="0" destOrd="2" presId="urn:microsoft.com/office/officeart/2005/8/layout/vList5"/>
    <dgm:cxn modelId="{84BB3961-86BC-48E6-A199-9910484E194A}" srcId="{38E1184F-503D-44E3-BF58-8DBD15568963}" destId="{1794EE0D-8F81-4585-8BD0-0B8451C09693}" srcOrd="1" destOrd="0" parTransId="{896DC1A3-818E-4C4D-B738-D5DCD6445E4F}" sibTransId="{110227EB-8CBF-4568-B300-817CB8C0F603}"/>
    <dgm:cxn modelId="{004DC152-23BB-41B8-B8C3-58C6D14C6408}" srcId="{579F1D68-F29D-4E5C-A701-42196EF07738}" destId="{C1B6C1FF-57F3-492A-9841-BCD4BF1B2923}" srcOrd="2" destOrd="0" parTransId="{59C2AE8F-5C55-4EB4-882A-C48EEBF773A1}" sibTransId="{5965A251-30AA-4517-BACF-9026A9DBA909}"/>
    <dgm:cxn modelId="{99EB451C-F2E0-49AA-B0E5-73030484042E}" type="presOf" srcId="{1794EE0D-8F81-4585-8BD0-0B8451C09693}" destId="{4ABF4550-95B7-4DC0-B502-1C6FF503B397}" srcOrd="0" destOrd="1" presId="urn:microsoft.com/office/officeart/2005/8/layout/vList5"/>
    <dgm:cxn modelId="{7CD5AB89-9D4D-4067-BC00-5637C680BA6A}" type="presOf" srcId="{31ABA8F2-F551-43D2-92F3-5625F3818B56}" destId="{5DAB53F4-0F38-4A56-B19E-F76D8D0D8FA9}" srcOrd="0" destOrd="1" presId="urn:microsoft.com/office/officeart/2005/8/layout/vList5"/>
    <dgm:cxn modelId="{A5BB5274-B80C-4327-B982-149836DD72DC}" type="presOf" srcId="{06FC2E41-536D-440A-A8AA-746EB963E305}" destId="{4ABF4550-95B7-4DC0-B502-1C6FF503B397}"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2CF44EE5-62A3-4D16-A3CD-A0F59E217E2D}" srcId="{38E1184F-503D-44E3-BF58-8DBD15568963}" destId="{06FC2E41-536D-440A-A8AA-746EB963E305}" srcOrd="0" destOrd="0" parTransId="{F7AFBD9B-00C8-4149-B669-6C1B48DD9D65}" sibTransId="{44FB2545-8E93-4F65-BC9C-D66A221120B1}"/>
    <dgm:cxn modelId="{DF89D56B-E2A9-4683-A071-D707D2DF9B48}" type="presOf" srcId="{579F1D68-F29D-4E5C-A701-42196EF07738}" destId="{94354C91-2B7D-453F-8F5B-5146C7A4F1FD}" srcOrd="0" destOrd="0" presId="urn:microsoft.com/office/officeart/2005/8/layout/vList5"/>
    <dgm:cxn modelId="{CB6D0DC9-6F22-4A58-B3FD-B3CB99BEA4F9}" type="presOf" srcId="{722890A6-563C-41A5-ABCD-A531CEF7D8D0}" destId="{6E6C3B06-4E20-4931-8CF1-6C1522C0DC44}" srcOrd="0" destOrd="0" presId="urn:microsoft.com/office/officeart/2005/8/layout/vList5"/>
    <dgm:cxn modelId="{269B02EF-1050-4061-B671-29DCDA3AF6DF}" type="presParOf" srcId="{6E6C3B06-4E20-4931-8CF1-6C1522C0DC44}" destId="{79703B63-DD68-4591-8015-645979EEB24A}" srcOrd="0" destOrd="0" presId="urn:microsoft.com/office/officeart/2005/8/layout/vList5"/>
    <dgm:cxn modelId="{AB8F3CCA-3909-42DA-AA24-6076E714D476}" type="presParOf" srcId="{79703B63-DD68-4591-8015-645979EEB24A}" destId="{2DA32674-03A1-44D2-9784-086788D170D1}" srcOrd="0" destOrd="0" presId="urn:microsoft.com/office/officeart/2005/8/layout/vList5"/>
    <dgm:cxn modelId="{CF19E31D-8FA0-417F-A043-C95B9A6BBFBA}" type="presParOf" srcId="{79703B63-DD68-4591-8015-645979EEB24A}" destId="{4ABF4550-95B7-4DC0-B502-1C6FF503B397}" srcOrd="1" destOrd="0" presId="urn:microsoft.com/office/officeart/2005/8/layout/vList5"/>
    <dgm:cxn modelId="{3F2E3A01-DABA-4357-8CA4-24EAB2B918FA}" type="presParOf" srcId="{6E6C3B06-4E20-4931-8CF1-6C1522C0DC44}" destId="{D0F5E840-0A57-48B9-8766-643FA05DF03D}" srcOrd="1" destOrd="0" presId="urn:microsoft.com/office/officeart/2005/8/layout/vList5"/>
    <dgm:cxn modelId="{FA0FC545-FBA9-4AF0-8B70-6B6960EFCCF1}" type="presParOf" srcId="{6E6C3B06-4E20-4931-8CF1-6C1522C0DC44}" destId="{5ACF51CB-00B1-4DE1-9CAC-DA374F4EB8A1}" srcOrd="2" destOrd="0" presId="urn:microsoft.com/office/officeart/2005/8/layout/vList5"/>
    <dgm:cxn modelId="{62CB0DB2-E120-45CA-9DCB-9D62462D1B27}" type="presParOf" srcId="{5ACF51CB-00B1-4DE1-9CAC-DA374F4EB8A1}" destId="{94354C91-2B7D-453F-8F5B-5146C7A4F1FD}" srcOrd="0" destOrd="0" presId="urn:microsoft.com/office/officeart/2005/8/layout/vList5"/>
    <dgm:cxn modelId="{274C7CE1-7A87-4C9A-8B70-8E44B6EC353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Arial" panose="020B0604020202020204" pitchFamily="34" charset="0"/>
              <a:cs typeface="Arial" panose="020B0604020202020204" pitchFamily="34" charset="0"/>
            </a:rPr>
            <a:t>Αγγλικά </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579F1D68-F29D-4E5C-A701-42196EF07738}">
      <dgm:prSet phldrT="[Text]" custT="1"/>
      <dgm:spPr/>
      <dgm:t>
        <a:bodyPr/>
        <a:lstStyle/>
        <a:p>
          <a:r>
            <a:rPr lang="el-GR" sz="3000" dirty="0"/>
            <a:t>Επιλεγόμενα Μαθήματα</a:t>
          </a:r>
          <a:r>
            <a:rPr lang="en-US" sz="3000" dirty="0"/>
            <a:t> </a:t>
          </a:r>
          <a:r>
            <a:rPr lang="el-GR" sz="3000" dirty="0"/>
            <a:t>(</a:t>
          </a:r>
          <a:r>
            <a:rPr lang="en-US" sz="3000" dirty="0"/>
            <a:t>2x4=8)</a:t>
          </a:r>
          <a:endParaRPr lang="el-GR" sz="3000" dirty="0"/>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800" b="1" dirty="0">
              <a:latin typeface="Arial" panose="020B0604020202020204" pitchFamily="34" charset="0"/>
              <a:cs typeface="Arial" panose="020B0604020202020204" pitchFamily="34" charset="0"/>
            </a:rPr>
            <a:t>Λατινικά</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7164BFCB-2279-4766-AC09-A5A74312E8D8}">
      <dgm:prSet phldrT="[Text]" custT="1"/>
      <dgm:spPr/>
      <dgm:t>
        <a:bodyPr/>
        <a:lstStyle/>
        <a:p>
          <a:r>
            <a:rPr lang="el-GR" sz="2800" b="1" dirty="0">
              <a:latin typeface="Arial" panose="020B0604020202020204" pitchFamily="34" charset="0"/>
              <a:cs typeface="Arial" panose="020B0604020202020204" pitchFamily="34" charset="0"/>
            </a:rPr>
            <a:t>Ιστορία</a:t>
          </a:r>
        </a:p>
      </dgm:t>
    </dgm:pt>
    <dgm:pt modelId="{A90DC8C8-7D0C-4B86-B92D-7EFD42B5B5EA}" type="parTrans" cxnId="{DCA8782E-AE3A-47DB-A07E-161BAE2246AE}">
      <dgm:prSet/>
      <dgm:spPr/>
      <dgm:t>
        <a:bodyPr/>
        <a:lstStyle/>
        <a:p>
          <a:endParaRPr lang="el-GR"/>
        </a:p>
      </dgm:t>
    </dgm:pt>
    <dgm:pt modelId="{A8201B63-A260-4B5F-97DC-102BAE556A58}" type="sibTrans" cxnId="{DCA8782E-AE3A-47DB-A07E-161BAE2246AE}">
      <dgm:prSet/>
      <dgm:spPr/>
      <dgm:t>
        <a:bodyPr/>
        <a:lstStyle/>
        <a:p>
          <a:endParaRPr lang="el-GR"/>
        </a:p>
      </dgm:t>
    </dgm:pt>
    <dgm:pt modelId="{322A3B29-640B-426B-9514-99F76493C867}">
      <dgm:prSet phldrT="[Text]" custT="1"/>
      <dgm:spPr/>
      <dgm:t>
        <a:bodyPr/>
        <a:lstStyle/>
        <a:p>
          <a:r>
            <a:rPr lang="el-GR" sz="2800" b="1" dirty="0">
              <a:latin typeface="Arial" panose="020B0604020202020204" pitchFamily="34" charset="0"/>
              <a:cs typeface="Arial" panose="020B0604020202020204" pitchFamily="34" charset="0"/>
            </a:rPr>
            <a:t>Γαλλικά ή άλλη  ξένη γλώσσα</a:t>
          </a:r>
        </a:p>
      </dgm:t>
    </dgm:pt>
    <dgm:pt modelId="{B7FC1108-EE85-4086-BA4E-C92C6346A10B}" type="parTrans" cxnId="{124CAEBE-6AB1-4522-B521-6181016CF3F1}">
      <dgm:prSet/>
      <dgm:spPr/>
      <dgm:t>
        <a:bodyPr/>
        <a:lstStyle/>
        <a:p>
          <a:endParaRPr lang="el-GR"/>
        </a:p>
      </dgm:t>
    </dgm:pt>
    <dgm:pt modelId="{C16F94C3-BEE4-4C63-AE33-A2BC2565CA50}" type="sibTrans" cxnId="{124CAEBE-6AB1-4522-B521-6181016CF3F1}">
      <dgm:prSet/>
      <dgm:spPr/>
      <dgm:t>
        <a:bodyPr/>
        <a:lstStyle/>
        <a:p>
          <a:endParaRPr lang="el-GR"/>
        </a:p>
      </dgm:t>
    </dgm:pt>
    <dgm:pt modelId="{70199DD2-A4C6-4581-8660-763A01FCE778}">
      <dgm:prSet phldrT="[Text]" custT="1"/>
      <dgm:spPr/>
      <dgm:t>
        <a:bodyPr/>
        <a:lstStyle/>
        <a:p>
          <a:r>
            <a:rPr lang="el-GR" sz="2800" b="1" dirty="0">
              <a:latin typeface="Arial" panose="020B0604020202020204" pitchFamily="34" charset="0"/>
              <a:cs typeface="Arial" panose="020B0604020202020204" pitchFamily="34" charset="0"/>
            </a:rPr>
            <a:t>Αρχαία Ελληνικά</a:t>
          </a:r>
        </a:p>
      </dgm:t>
    </dgm:pt>
    <dgm:pt modelId="{F1A195A8-2D72-4E66-8A47-FC77474E671A}" type="parTrans" cxnId="{77E465A4-FD0F-4600-8F4B-5A866DA29BA5}">
      <dgm:prSet/>
      <dgm:spPr/>
      <dgm:t>
        <a:bodyPr/>
        <a:lstStyle/>
        <a:p>
          <a:endParaRPr lang="el-GR"/>
        </a:p>
      </dgm:t>
    </dgm:pt>
    <dgm:pt modelId="{E1C7902E-AE72-47EF-A89B-27B5D7269EFE}" type="sibTrans" cxnId="{77E465A4-FD0F-4600-8F4B-5A866DA29BA5}">
      <dgm:prSet/>
      <dgm:spPr/>
      <dgm:t>
        <a:bodyPr/>
        <a:lstStyle/>
        <a:p>
          <a:endParaRPr lang="el-GR"/>
        </a:p>
      </dgm:t>
    </dgm:pt>
    <dgm:pt modelId="{B91AC704-5939-477B-AFAB-EE3D0A93EDD8}">
      <dgm:prSet phldrT="[Text]" custT="1"/>
      <dgm:spPr/>
      <dgm:t>
        <a:bodyPr/>
        <a:lstStyle/>
        <a:p>
          <a:r>
            <a:rPr lang="el-GR" sz="2800" b="1" dirty="0">
              <a:latin typeface="Arial" panose="020B0604020202020204" pitchFamily="34" charset="0"/>
              <a:cs typeface="Arial" panose="020B0604020202020204" pitchFamily="34" charset="0"/>
            </a:rPr>
            <a:t>Οικονομικά</a:t>
          </a:r>
        </a:p>
      </dgm:t>
    </dgm:pt>
    <dgm:pt modelId="{BE21F614-84CB-4346-B0C2-CE8372D2E147}" type="parTrans" cxnId="{D1C76834-B28C-4100-9417-64278168F53C}">
      <dgm:prSet/>
      <dgm:spPr/>
      <dgm:t>
        <a:bodyPr/>
        <a:lstStyle/>
        <a:p>
          <a:endParaRPr lang="el-GR"/>
        </a:p>
      </dgm:t>
    </dgm:pt>
    <dgm:pt modelId="{079F2FA0-3F68-4B66-BD8E-E97EABF97BDE}" type="sibTrans" cxnId="{D1C76834-B28C-4100-9417-64278168F53C}">
      <dgm:prSet/>
      <dgm:spPr/>
      <dgm:t>
        <a:bodyPr/>
        <a:lstStyle/>
        <a:p>
          <a:endParaRPr lang="el-GR"/>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custScaleX="99886">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Y="118009">
        <dgm:presLayoutVars>
          <dgm:bulletEnabled val="1"/>
        </dgm:presLayoutVars>
      </dgm:prSet>
      <dgm:spPr/>
      <dgm:t>
        <a:bodyPr/>
        <a:lstStyle/>
        <a:p>
          <a:endParaRPr lang="en-US"/>
        </a:p>
      </dgm:t>
    </dgm:pt>
  </dgm:ptLst>
  <dgm:cxnLst>
    <dgm:cxn modelId="{D1C76834-B28C-4100-9417-64278168F53C}" srcId="{579F1D68-F29D-4E5C-A701-42196EF07738}" destId="{B91AC704-5939-477B-AFAB-EE3D0A93EDD8}" srcOrd="3" destOrd="0" parTransId="{BE21F614-84CB-4346-B0C2-CE8372D2E147}" sibTransId="{079F2FA0-3F68-4B66-BD8E-E97EABF97BDE}"/>
    <dgm:cxn modelId="{60B4F46C-3B78-449C-8186-4B22DD125437}" type="presOf" srcId="{38E1184F-503D-44E3-BF58-8DBD15568963}" destId="{2DA32674-03A1-44D2-9784-086788D170D1}" srcOrd="0" destOrd="0" presId="urn:microsoft.com/office/officeart/2005/8/layout/vList5"/>
    <dgm:cxn modelId="{124CAEBE-6AB1-4522-B521-6181016CF3F1}" srcId="{579F1D68-F29D-4E5C-A701-42196EF07738}" destId="{322A3B29-640B-426B-9514-99F76493C867}" srcOrd="1" destOrd="0" parTransId="{B7FC1108-EE85-4086-BA4E-C92C6346A10B}" sibTransId="{C16F94C3-BEE4-4C63-AE33-A2BC2565CA50}"/>
    <dgm:cxn modelId="{5F3C6526-BEB7-46D8-BC8A-C9F0735A8294}" type="presOf" srcId="{7164BFCB-2279-4766-AC09-A5A74312E8D8}" destId="{4ABF4550-95B7-4DC0-B502-1C6FF503B397}" srcOrd="0" destOrd="1" presId="urn:microsoft.com/office/officeart/2005/8/layout/vList5"/>
    <dgm:cxn modelId="{5AF1C6F3-328C-420E-B928-07FF5B61B8FE}" type="presOf" srcId="{579F1D68-F29D-4E5C-A701-42196EF07738}" destId="{94354C91-2B7D-453F-8F5B-5146C7A4F1FD}"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CC08983E-83C1-47F1-AEE5-CF2B9D64C28B}" type="presOf" srcId="{06FC2E41-536D-440A-A8AA-746EB963E305}" destId="{4ABF4550-95B7-4DC0-B502-1C6FF503B397}" srcOrd="0" destOrd="0" presId="urn:microsoft.com/office/officeart/2005/8/layout/vList5"/>
    <dgm:cxn modelId="{DCA8782E-AE3A-47DB-A07E-161BAE2246AE}" srcId="{38E1184F-503D-44E3-BF58-8DBD15568963}" destId="{7164BFCB-2279-4766-AC09-A5A74312E8D8}" srcOrd="1" destOrd="0" parTransId="{A90DC8C8-7D0C-4B86-B92D-7EFD42B5B5EA}" sibTransId="{A8201B63-A260-4B5F-97DC-102BAE556A58}"/>
    <dgm:cxn modelId="{77E465A4-FD0F-4600-8F4B-5A866DA29BA5}" srcId="{579F1D68-F29D-4E5C-A701-42196EF07738}" destId="{70199DD2-A4C6-4581-8660-763A01FCE778}" srcOrd="2" destOrd="0" parTransId="{F1A195A8-2D72-4E66-8A47-FC77474E671A}" sibTransId="{E1C7902E-AE72-47EF-A89B-27B5D7269EFE}"/>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CA3D8266-14AB-4EC6-88F3-CAA13C7A2BDA}" type="presOf" srcId="{722890A6-563C-41A5-ABCD-A531CEF7D8D0}" destId="{6E6C3B06-4E20-4931-8CF1-6C1522C0DC44}" srcOrd="0" destOrd="0" presId="urn:microsoft.com/office/officeart/2005/8/layout/vList5"/>
    <dgm:cxn modelId="{F7E4A5D3-5778-4281-9722-DAABF1991D61}" type="presOf" srcId="{A2111EA8-C39B-4E1D-A58B-62CC820DB25B}" destId="{5DAB53F4-0F38-4A56-B19E-F76D8D0D8FA9}" srcOrd="0" destOrd="0" presId="urn:microsoft.com/office/officeart/2005/8/layout/vList5"/>
    <dgm:cxn modelId="{199C8C13-9235-4368-B73E-128563B44637}" type="presOf" srcId="{B91AC704-5939-477B-AFAB-EE3D0A93EDD8}" destId="{5DAB53F4-0F38-4A56-B19E-F76D8D0D8FA9}" srcOrd="0" destOrd="3" presId="urn:microsoft.com/office/officeart/2005/8/layout/vList5"/>
    <dgm:cxn modelId="{DE55AB89-A2EF-4D45-AA21-AF613ED909B0}" type="presOf" srcId="{70199DD2-A4C6-4581-8660-763A01FCE778}" destId="{5DAB53F4-0F38-4A56-B19E-F76D8D0D8FA9}" srcOrd="0" destOrd="2" presId="urn:microsoft.com/office/officeart/2005/8/layout/vList5"/>
    <dgm:cxn modelId="{9C30FB5D-10EA-47CD-BCE7-DD98390B28A6}" type="presOf" srcId="{322A3B29-640B-426B-9514-99F76493C867}" destId="{5DAB53F4-0F38-4A56-B19E-F76D8D0D8FA9}" srcOrd="0" destOrd="1"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242A188F-A4D0-4136-9133-A47788AC108A}" type="presParOf" srcId="{6E6C3B06-4E20-4931-8CF1-6C1522C0DC44}" destId="{79703B63-DD68-4591-8015-645979EEB24A}" srcOrd="0" destOrd="0" presId="urn:microsoft.com/office/officeart/2005/8/layout/vList5"/>
    <dgm:cxn modelId="{A038DBC7-E81A-453D-B401-D9946AC82DE9}" type="presParOf" srcId="{79703B63-DD68-4591-8015-645979EEB24A}" destId="{2DA32674-03A1-44D2-9784-086788D170D1}" srcOrd="0" destOrd="0" presId="urn:microsoft.com/office/officeart/2005/8/layout/vList5"/>
    <dgm:cxn modelId="{D90D6C4B-04FD-431E-8862-2B9317925F66}" type="presParOf" srcId="{79703B63-DD68-4591-8015-645979EEB24A}" destId="{4ABF4550-95B7-4DC0-B502-1C6FF503B397}" srcOrd="1" destOrd="0" presId="urn:microsoft.com/office/officeart/2005/8/layout/vList5"/>
    <dgm:cxn modelId="{9537DDAB-E4A3-4682-8B89-DF66E702823E}" type="presParOf" srcId="{6E6C3B06-4E20-4931-8CF1-6C1522C0DC44}" destId="{D0F5E840-0A57-48B9-8766-643FA05DF03D}" srcOrd="1" destOrd="0" presId="urn:microsoft.com/office/officeart/2005/8/layout/vList5"/>
    <dgm:cxn modelId="{845F35B6-529C-4D3B-BC76-220592C8B557}" type="presParOf" srcId="{6E6C3B06-4E20-4931-8CF1-6C1522C0DC44}" destId="{5ACF51CB-00B1-4DE1-9CAC-DA374F4EB8A1}" srcOrd="2" destOrd="0" presId="urn:microsoft.com/office/officeart/2005/8/layout/vList5"/>
    <dgm:cxn modelId="{F37D241A-06F2-4CD6-B3EC-5BFB9D7A6495}" type="presParOf" srcId="{5ACF51CB-00B1-4DE1-9CAC-DA374F4EB8A1}" destId="{94354C91-2B7D-453F-8F5B-5146C7A4F1FD}" srcOrd="0" destOrd="0" presId="urn:microsoft.com/office/officeart/2005/8/layout/vList5"/>
    <dgm:cxn modelId="{33EE8F1F-3E4C-4822-BAB4-1B96B86DB6BA}"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3" qsCatId="simple" csTypeId="urn:microsoft.com/office/officeart/2005/8/colors/accent1_2#3"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Arial" panose="020B0604020202020204" pitchFamily="34" charset="0"/>
              <a:cs typeface="Arial" panose="020B0604020202020204" pitchFamily="34" charset="0"/>
            </a:rPr>
            <a:t>Μαθηματικά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Arial" panose="020B0604020202020204" pitchFamily="34" charset="0"/>
              <a:cs typeface="Arial" panose="020B0604020202020204" pitchFamily="34" charset="0"/>
            </a:rPr>
            <a:t>Χημεία</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Arial" panose="020B0604020202020204" pitchFamily="34" charset="0"/>
              <a:cs typeface="Arial" panose="020B0604020202020204" pitchFamily="34" charset="0"/>
            </a:rPr>
            <a:t>Πληροφορική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E98312FE-CED8-4D22-808D-60A3E0907D05}">
      <dgm:prSet phldrT="[Text]" custT="1"/>
      <dgm:spPr/>
      <dgm:t>
        <a:bodyPr/>
        <a:lstStyle/>
        <a:p>
          <a:r>
            <a:rPr lang="el-GR" sz="2800" b="1" dirty="0">
              <a:latin typeface="Arial" panose="020B0604020202020204" pitchFamily="34" charset="0"/>
              <a:cs typeface="Arial" panose="020B0604020202020204" pitchFamily="34" charset="0"/>
            </a:rPr>
            <a:t>Φυσική</a:t>
          </a:r>
        </a:p>
      </dgm:t>
    </dgm:pt>
    <dgm:pt modelId="{4DF57BB8-ACB3-44A5-853C-6D89495F7B03}" type="parTrans" cxnId="{2ECA7DCB-72A1-4D28-B53E-0211477DD036}">
      <dgm:prSet/>
      <dgm:spPr/>
      <dgm:t>
        <a:bodyPr/>
        <a:lstStyle/>
        <a:p>
          <a:endParaRPr lang="en-US"/>
        </a:p>
      </dgm:t>
    </dgm:pt>
    <dgm:pt modelId="{2D6F46F7-B2DA-4E43-98FA-A2BA9E72E07F}" type="sibTrans" cxnId="{2ECA7DCB-72A1-4D28-B53E-0211477DD036}">
      <dgm:prSet/>
      <dgm:spPr/>
      <dgm:t>
        <a:bodyPr/>
        <a:lstStyle/>
        <a:p>
          <a:endParaRPr lang="en-US"/>
        </a:p>
      </dgm:t>
    </dgm:pt>
    <dgm:pt modelId="{F4741B3A-17DA-4821-B627-1F10C461F830}">
      <dgm:prSet phldrT="[Text]" custT="1"/>
      <dgm:spPr/>
      <dgm:t>
        <a:bodyPr/>
        <a:lstStyle/>
        <a:p>
          <a:r>
            <a:rPr lang="el-GR" sz="2400" b="1" dirty="0">
              <a:latin typeface="Arial" panose="020B0604020202020204" pitchFamily="34" charset="0"/>
              <a:cs typeface="Arial" panose="020B0604020202020204" pitchFamily="34" charset="0"/>
            </a:rPr>
            <a:t>Βιολογία</a:t>
          </a:r>
        </a:p>
      </dgm:t>
    </dgm:pt>
    <dgm:pt modelId="{71565403-1244-4941-97BF-9CE68643EC1A}" type="parTrans" cxnId="{75082379-817F-41EB-81B2-32B120C5A74C}">
      <dgm:prSet/>
      <dgm:spPr/>
      <dgm:t>
        <a:bodyPr/>
        <a:lstStyle/>
        <a:p>
          <a:endParaRPr lang="en-US"/>
        </a:p>
      </dgm:t>
    </dgm:pt>
    <dgm:pt modelId="{268883FE-FD98-4AEA-9FAF-B335FD6BEEAE}" type="sibTrans" cxnId="{75082379-817F-41EB-81B2-32B120C5A74C}">
      <dgm:prSet/>
      <dgm:spPr/>
      <dgm:t>
        <a:bodyPr/>
        <a:lstStyle/>
        <a:p>
          <a:endParaRPr lang="en-US"/>
        </a:p>
      </dgm:t>
    </dgm:pt>
    <dgm:pt modelId="{05AA817E-C574-4028-9838-57E69B9523E8}">
      <dgm:prSet phldrT="[Text]" custT="1"/>
      <dgm:spPr/>
      <dgm:t>
        <a:bodyPr/>
        <a:lstStyle/>
        <a:p>
          <a:r>
            <a:rPr lang="el-GR" sz="2400" b="1" dirty="0">
              <a:latin typeface="Arial" panose="020B0604020202020204" pitchFamily="34" charset="0"/>
              <a:cs typeface="Arial" panose="020B0604020202020204" pitchFamily="34" charset="0"/>
            </a:rPr>
            <a:t>Αγγλικά ή Γαλλικά ή άλλη ξένη γλώσσα </a:t>
          </a:r>
        </a:p>
      </dgm:t>
    </dgm:pt>
    <dgm:pt modelId="{99DD6B83-BD17-4CAD-944F-7D0342E07007}" type="parTrans" cxnId="{E5EA9B1B-7005-46D3-916E-856C08786876}">
      <dgm:prSet/>
      <dgm:spPr/>
      <dgm:t>
        <a:bodyPr/>
        <a:lstStyle/>
        <a:p>
          <a:endParaRPr lang="en-US"/>
        </a:p>
      </dgm:t>
    </dgm:pt>
    <dgm:pt modelId="{2D7C2320-BEC0-4DEC-9BC3-C0955810FD41}" type="sibTrans" cxnId="{E5EA9B1B-7005-46D3-916E-856C08786876}">
      <dgm:prSet/>
      <dgm:spPr/>
      <dgm:t>
        <a:bodyPr/>
        <a:lstStyle/>
        <a:p>
          <a:endParaRPr lang="en-US"/>
        </a:p>
      </dgm:t>
    </dgm:pt>
    <dgm:pt modelId="{73B43F43-1AEC-4F4D-BDDD-D9BC5A27C2A7}">
      <dgm:prSet phldrT="[Text]" custT="1"/>
      <dgm:spPr/>
      <dgm:t>
        <a:bodyPr/>
        <a:lstStyle/>
        <a:p>
          <a:r>
            <a:rPr lang="el-GR" sz="2400" b="1" dirty="0">
              <a:latin typeface="Arial" panose="020B0604020202020204" pitchFamily="34" charset="0"/>
              <a:cs typeface="Arial" panose="020B0604020202020204" pitchFamily="34" charset="0"/>
            </a:rPr>
            <a:t>Δίκτυα </a:t>
          </a:r>
        </a:p>
      </dgm:t>
    </dgm:pt>
    <dgm:pt modelId="{A9056167-B341-48ED-A652-D137D3501734}" type="parTrans" cxnId="{EE8C3738-1623-4B87-90AD-26023B99E843}">
      <dgm:prSet/>
      <dgm:spPr/>
      <dgm:t>
        <a:bodyPr/>
        <a:lstStyle/>
        <a:p>
          <a:endParaRPr lang="en-US"/>
        </a:p>
      </dgm:t>
    </dgm:pt>
    <dgm:pt modelId="{E46AC52F-24D4-40C6-9C0A-7FFDD231856D}" type="sibTrans" cxnId="{EE8C3738-1623-4B87-90AD-26023B99E843}">
      <dgm:prSet/>
      <dgm:spPr/>
      <dgm:t>
        <a:bodyPr/>
        <a:lstStyle/>
        <a:p>
          <a:endParaRPr lang="en-US"/>
        </a:p>
      </dgm:t>
    </dgm:pt>
    <dgm:pt modelId="{C5752C96-7313-4F22-AC7E-D3FDA6242752}">
      <dgm:prSet phldrT="[Text]" custT="1"/>
      <dgm:spPr/>
      <dgm:t>
        <a:bodyPr/>
        <a:lstStyle/>
        <a:p>
          <a:r>
            <a:rPr lang="el-GR" sz="2400" b="1" dirty="0">
              <a:latin typeface="Arial" panose="020B0604020202020204" pitchFamily="34" charset="0"/>
              <a:cs typeface="Arial" panose="020B0604020202020204" pitchFamily="34" charset="0"/>
            </a:rPr>
            <a:t>Σχεδιασμός και Τεχνολογία</a:t>
          </a:r>
        </a:p>
      </dgm:t>
    </dgm:pt>
    <dgm:pt modelId="{D3FA26CF-7875-423A-9507-4A497D2DA8B5}" type="parTrans" cxnId="{C17C2406-057B-4007-9070-8E51F2FE342E}">
      <dgm:prSet/>
      <dgm:spPr/>
      <dgm:t>
        <a:bodyPr/>
        <a:lstStyle/>
        <a:p>
          <a:endParaRPr lang="en-US"/>
        </a:p>
      </dgm:t>
    </dgm:pt>
    <dgm:pt modelId="{1523E32E-830C-441B-A412-1E0344236E50}" type="sibTrans" cxnId="{C17C2406-057B-4007-9070-8E51F2FE342E}">
      <dgm:prSet/>
      <dgm:spPr/>
      <dgm:t>
        <a:bodyPr/>
        <a:lstStyle/>
        <a:p>
          <a:endParaRPr lang="en-US"/>
        </a:p>
      </dgm:t>
    </dgm:pt>
    <dgm:pt modelId="{B7E74674-2AD3-4FB6-830E-981643523590}">
      <dgm:prSet phldrT="[Text]" custT="1"/>
      <dgm:spPr/>
      <dgm:t>
        <a:bodyPr/>
        <a:lstStyle/>
        <a:p>
          <a:r>
            <a:rPr lang="el-GR" sz="2400" b="1" dirty="0">
              <a:latin typeface="Arial" panose="020B0604020202020204" pitchFamily="34" charset="0"/>
              <a:cs typeface="Arial" panose="020B0604020202020204" pitchFamily="34" charset="0"/>
            </a:rPr>
            <a:t>Ελεύθερο - Προοπτικό Σχέδιο</a:t>
          </a:r>
        </a:p>
      </dgm:t>
    </dgm:pt>
    <dgm:pt modelId="{B179EB2E-4432-45F4-A4F5-0796B52BC328}" type="parTrans" cxnId="{7BA49C72-284D-4B16-8312-0CADA35CF4B5}">
      <dgm:prSet/>
      <dgm:spPr/>
      <dgm:t>
        <a:bodyPr/>
        <a:lstStyle/>
        <a:p>
          <a:endParaRPr lang="en-US"/>
        </a:p>
      </dgm:t>
    </dgm:pt>
    <dgm:pt modelId="{EF017BBE-FF7F-4A6F-88B4-0EFEFBCF6A10}" type="sibTrans" cxnId="{7BA49C72-284D-4B16-8312-0CADA35CF4B5}">
      <dgm:prSet/>
      <dgm:spPr/>
      <dgm:t>
        <a:bodyPr/>
        <a:lstStyle/>
        <a:p>
          <a:endParaRPr lang="en-US"/>
        </a:p>
      </dgm:t>
    </dgm:pt>
    <dgm:pt modelId="{DDD74D84-1AB2-42D7-B07C-A81BF2FE8FAD}">
      <dgm:prSet phldrT="[Text]" custT="1"/>
      <dgm:spPr/>
      <dgm:t>
        <a:bodyPr/>
        <a:lstStyle/>
        <a:p>
          <a:r>
            <a:rPr lang="el-GR" sz="2400" b="1" dirty="0">
              <a:latin typeface="Arial" panose="020B0604020202020204" pitchFamily="34" charset="0"/>
              <a:cs typeface="Arial" panose="020B0604020202020204" pitchFamily="34" charset="0"/>
            </a:rPr>
            <a:t>Αρχιτεκτονικό - Τεχνικό Σχέδιο</a:t>
          </a:r>
        </a:p>
      </dgm:t>
    </dgm:pt>
    <dgm:pt modelId="{20951D6F-3391-43F8-90DA-708A5E8FF8FF}" type="parTrans" cxnId="{B0EF4AE3-63E8-4301-AC93-E25F4A3B6529}">
      <dgm:prSet/>
      <dgm:spPr/>
      <dgm:t>
        <a:bodyPr/>
        <a:lstStyle/>
        <a:p>
          <a:endParaRPr lang="en-US"/>
        </a:p>
      </dgm:t>
    </dgm:pt>
    <dgm:pt modelId="{3690D69A-0632-430B-A4E2-3DE1741C0835}" type="sibTrans" cxnId="{B0EF4AE3-63E8-4301-AC93-E25F4A3B6529}">
      <dgm:prSet/>
      <dgm:spPr/>
      <dgm:t>
        <a:bodyPr/>
        <a:lstStyle/>
        <a:p>
          <a:endParaRPr lang="en-US"/>
        </a:p>
      </dgm:t>
    </dgm:pt>
    <dgm:pt modelId="{0803BB6F-B3DC-4100-A626-F004FA931367}">
      <dgm:prSet phldrT="[Text]" custT="1"/>
      <dgm:spPr/>
      <dgm:t>
        <a:bodyPr/>
        <a:lstStyle/>
        <a:p>
          <a:r>
            <a:rPr lang="el-GR" sz="2400" b="1" dirty="0">
              <a:latin typeface="Arial" panose="020B0604020202020204" pitchFamily="34" charset="0"/>
              <a:cs typeface="Arial" panose="020B0604020202020204" pitchFamily="34" charset="0"/>
            </a:rPr>
            <a:t>Γραφικές Τέχνες</a:t>
          </a:r>
        </a:p>
      </dgm:t>
    </dgm:pt>
    <dgm:pt modelId="{BBD01422-0E4B-4AFD-BF6F-BB56FF13E6B5}" type="parTrans" cxnId="{52C7CCFD-4D0F-4E4E-A073-B41A3A671F96}">
      <dgm:prSet/>
      <dgm:spPr/>
      <dgm:t>
        <a:bodyPr/>
        <a:lstStyle/>
        <a:p>
          <a:endParaRPr lang="en-US"/>
        </a:p>
      </dgm:t>
    </dgm:pt>
    <dgm:pt modelId="{6CA40D93-C1D5-440B-A710-559E271D76C3}" type="sibTrans" cxnId="{52C7CCFD-4D0F-4E4E-A073-B41A3A671F96}">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9196" custScaleY="240227">
        <dgm:presLayoutVars>
          <dgm:bulletEnabled val="1"/>
        </dgm:presLayoutVars>
      </dgm:prSet>
      <dgm:spPr/>
      <dgm:t>
        <a:bodyPr/>
        <a:lstStyle/>
        <a:p>
          <a:endParaRPr lang="en-US"/>
        </a:p>
      </dgm:t>
    </dgm:pt>
  </dgm:ptLst>
  <dgm:cxnLst>
    <dgm:cxn modelId="{0DE9AF52-B3B2-4B70-865B-A5DEF3DAA10F}" type="presOf" srcId="{06FC2E41-536D-440A-A8AA-746EB963E305}" destId="{4ABF4550-95B7-4DC0-B502-1C6FF503B397}" srcOrd="0" destOrd="0" presId="urn:microsoft.com/office/officeart/2005/8/layout/vList5"/>
    <dgm:cxn modelId="{E5C95C8C-A5A4-4D41-AF2C-70AD80807DCA}" type="presOf" srcId="{DDD74D84-1AB2-42D7-B07C-A81BF2FE8FAD}" destId="{5DAB53F4-0F38-4A56-B19E-F76D8D0D8FA9}" srcOrd="0" destOrd="7" presId="urn:microsoft.com/office/officeart/2005/8/layout/vList5"/>
    <dgm:cxn modelId="{33868E9F-48BE-492B-ADB8-9405C929E3A5}" type="presOf" srcId="{C5752C96-7313-4F22-AC7E-D3FDA6242752}" destId="{5DAB53F4-0F38-4A56-B19E-F76D8D0D8FA9}" srcOrd="0" destOrd="5" presId="urn:microsoft.com/office/officeart/2005/8/layout/vList5"/>
    <dgm:cxn modelId="{C17C2406-057B-4007-9070-8E51F2FE342E}" srcId="{579F1D68-F29D-4E5C-A701-42196EF07738}" destId="{C5752C96-7313-4F22-AC7E-D3FDA6242752}" srcOrd="5" destOrd="0" parTransId="{D3FA26CF-7875-423A-9507-4A497D2DA8B5}" sibTransId="{1523E32E-830C-441B-A412-1E0344236E50}"/>
    <dgm:cxn modelId="{4A271FC9-4C99-4E94-B4AA-688E5E1EA7EE}" type="presOf" srcId="{05AA817E-C574-4028-9838-57E69B9523E8}" destId="{5DAB53F4-0F38-4A56-B19E-F76D8D0D8FA9}" srcOrd="0" destOrd="2" presId="urn:microsoft.com/office/officeart/2005/8/layout/vList5"/>
    <dgm:cxn modelId="{2ECA7DCB-72A1-4D28-B53E-0211477DD036}" srcId="{38E1184F-503D-44E3-BF58-8DBD15568963}" destId="{E98312FE-CED8-4D22-808D-60A3E0907D05}" srcOrd="1" destOrd="0" parTransId="{4DF57BB8-ACB3-44A5-853C-6D89495F7B03}" sibTransId="{2D6F46F7-B2DA-4E43-98FA-A2BA9E72E07F}"/>
    <dgm:cxn modelId="{F5C4826E-A1AF-42BE-9C89-C5CBB4AA2F3C}" srcId="{722890A6-563C-41A5-ABCD-A531CEF7D8D0}" destId="{579F1D68-F29D-4E5C-A701-42196EF07738}" srcOrd="1" destOrd="0" parTransId="{6B8CCA8C-A9F7-48A2-99B9-401F46984FC1}" sibTransId="{F3C1947D-19CA-46F3-AB58-69A443604CB2}"/>
    <dgm:cxn modelId="{75082379-817F-41EB-81B2-32B120C5A74C}" srcId="{579F1D68-F29D-4E5C-A701-42196EF07738}" destId="{F4741B3A-17DA-4821-B627-1F10C461F830}" srcOrd="1" destOrd="0" parTransId="{71565403-1244-4941-97BF-9CE68643EC1A}" sibTransId="{268883FE-FD98-4AEA-9FAF-B335FD6BEEAE}"/>
    <dgm:cxn modelId="{2CF44EE5-62A3-4D16-A3CD-A0F59E217E2D}" srcId="{38E1184F-503D-44E3-BF58-8DBD15568963}" destId="{06FC2E41-536D-440A-A8AA-746EB963E305}" srcOrd="0" destOrd="0" parTransId="{F7AFBD9B-00C8-4149-B669-6C1B48DD9D65}" sibTransId="{44FB2545-8E93-4F65-BC9C-D66A221120B1}"/>
    <dgm:cxn modelId="{84C0ABA6-B814-463D-9640-92E44F784C6C}" type="presOf" srcId="{579F1D68-F29D-4E5C-A701-42196EF07738}" destId="{94354C91-2B7D-453F-8F5B-5146C7A4F1FD}" srcOrd="0" destOrd="0"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B0EF4AE3-63E8-4301-AC93-E25F4A3B6529}" srcId="{579F1D68-F29D-4E5C-A701-42196EF07738}" destId="{DDD74D84-1AB2-42D7-B07C-A81BF2FE8FAD}" srcOrd="7" destOrd="0" parTransId="{20951D6F-3391-43F8-90DA-708A5E8FF8FF}" sibTransId="{3690D69A-0632-430B-A4E2-3DE1741C0835}"/>
    <dgm:cxn modelId="{18D80D0E-BBC3-42B6-8717-2148ACE0BA3B}" type="presOf" srcId="{B7E74674-2AD3-4FB6-830E-981643523590}" destId="{5DAB53F4-0F38-4A56-B19E-F76D8D0D8FA9}" srcOrd="0" destOrd="6" presId="urn:microsoft.com/office/officeart/2005/8/layout/vList5"/>
    <dgm:cxn modelId="{92145CAC-323B-43BC-A496-8C88C21BFCA7}" type="presOf" srcId="{73B43F43-1AEC-4F4D-BDDD-D9BC5A27C2A7}" destId="{5DAB53F4-0F38-4A56-B19E-F76D8D0D8FA9}" srcOrd="0" destOrd="3" presId="urn:microsoft.com/office/officeart/2005/8/layout/vList5"/>
    <dgm:cxn modelId="{889FB3E4-8E48-4495-8234-D07C1E471EF3}" srcId="{579F1D68-F29D-4E5C-A701-42196EF07738}" destId="{63D169C7-2250-418B-B8D4-03356B4EFC95}" srcOrd="4" destOrd="0" parTransId="{21B226F7-0747-4B95-B815-1CAFCC535360}" sibTransId="{5C2D610D-94A4-4C55-9096-8547BC7951B0}"/>
    <dgm:cxn modelId="{EE8C3738-1623-4B87-90AD-26023B99E843}" srcId="{579F1D68-F29D-4E5C-A701-42196EF07738}" destId="{73B43F43-1AEC-4F4D-BDDD-D9BC5A27C2A7}" srcOrd="3" destOrd="0" parTransId="{A9056167-B341-48ED-A652-D137D3501734}" sibTransId="{E46AC52F-24D4-40C6-9C0A-7FFDD231856D}"/>
    <dgm:cxn modelId="{F840BB3E-46D0-4194-8254-79530F64196F}" type="presOf" srcId="{63D169C7-2250-418B-B8D4-03356B4EFC95}" destId="{5DAB53F4-0F38-4A56-B19E-F76D8D0D8FA9}" srcOrd="0" destOrd="4" presId="urn:microsoft.com/office/officeart/2005/8/layout/vList5"/>
    <dgm:cxn modelId="{E5EA9B1B-7005-46D3-916E-856C08786876}" srcId="{579F1D68-F29D-4E5C-A701-42196EF07738}" destId="{05AA817E-C574-4028-9838-57E69B9523E8}" srcOrd="2" destOrd="0" parTransId="{99DD6B83-BD17-4CAD-944F-7D0342E07007}" sibTransId="{2D7C2320-BEC0-4DEC-9BC3-C0955810FD41}"/>
    <dgm:cxn modelId="{AD7E9329-E752-4053-A83F-1E4CADFF8EE0}" type="presOf" srcId="{38E1184F-503D-44E3-BF58-8DBD15568963}" destId="{2DA32674-03A1-44D2-9784-086788D170D1}" srcOrd="0" destOrd="0" presId="urn:microsoft.com/office/officeart/2005/8/layout/vList5"/>
    <dgm:cxn modelId="{4EE1A1F6-921D-4C61-A458-4BBFB51EA2E8}" type="presOf" srcId="{722890A6-563C-41A5-ABCD-A531CEF7D8D0}" destId="{6E6C3B06-4E20-4931-8CF1-6C1522C0DC44}" srcOrd="0" destOrd="0" presId="urn:microsoft.com/office/officeart/2005/8/layout/vList5"/>
    <dgm:cxn modelId="{52C7CCFD-4D0F-4E4E-A073-B41A3A671F96}" srcId="{579F1D68-F29D-4E5C-A701-42196EF07738}" destId="{0803BB6F-B3DC-4100-A626-F004FA931367}" srcOrd="8" destOrd="0" parTransId="{BBD01422-0E4B-4AFD-BF6F-BB56FF13E6B5}" sibTransId="{6CA40D93-C1D5-440B-A710-559E271D76C3}"/>
    <dgm:cxn modelId="{2A4FFC51-E2BB-46D1-9434-A93972EA2289}" type="presOf" srcId="{A2111EA8-C39B-4E1D-A58B-62CC820DB25B}" destId="{5DAB53F4-0F38-4A56-B19E-F76D8D0D8FA9}" srcOrd="0" destOrd="0" presId="urn:microsoft.com/office/officeart/2005/8/layout/vList5"/>
    <dgm:cxn modelId="{650B0926-4B6B-4295-A362-A51E16CB166D}" type="presOf" srcId="{F4741B3A-17DA-4821-B627-1F10C461F830}" destId="{5DAB53F4-0F38-4A56-B19E-F76D8D0D8FA9}" srcOrd="0" destOrd="1" presId="urn:microsoft.com/office/officeart/2005/8/layout/vList5"/>
    <dgm:cxn modelId="{7BA49C72-284D-4B16-8312-0CADA35CF4B5}" srcId="{579F1D68-F29D-4E5C-A701-42196EF07738}" destId="{B7E74674-2AD3-4FB6-830E-981643523590}" srcOrd="6" destOrd="0" parTransId="{B179EB2E-4432-45F4-A4F5-0796B52BC328}" sibTransId="{EF017BBE-FF7F-4A6F-88B4-0EFEFBCF6A10}"/>
    <dgm:cxn modelId="{BFEA439F-E33B-4794-A8B6-4A5CB386488A}" type="presOf" srcId="{E98312FE-CED8-4D22-808D-60A3E0907D05}" destId="{4ABF4550-95B7-4DC0-B502-1C6FF503B397}" srcOrd="0" destOrd="1" presId="urn:microsoft.com/office/officeart/2005/8/layout/vList5"/>
    <dgm:cxn modelId="{5CD978C0-F619-4019-B245-48BC2E46CCC8}" type="presOf" srcId="{0803BB6F-B3DC-4100-A626-F004FA931367}" destId="{5DAB53F4-0F38-4A56-B19E-F76D8D0D8FA9}" srcOrd="0" destOrd="8"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8669969C-4BD2-4C0D-BED3-6CC8909A1EB3}" type="presParOf" srcId="{6E6C3B06-4E20-4931-8CF1-6C1522C0DC44}" destId="{79703B63-DD68-4591-8015-645979EEB24A}" srcOrd="0" destOrd="0" presId="urn:microsoft.com/office/officeart/2005/8/layout/vList5"/>
    <dgm:cxn modelId="{B347C514-4F30-4777-ADFB-B390D892CB21}" type="presParOf" srcId="{79703B63-DD68-4591-8015-645979EEB24A}" destId="{2DA32674-03A1-44D2-9784-086788D170D1}" srcOrd="0" destOrd="0" presId="urn:microsoft.com/office/officeart/2005/8/layout/vList5"/>
    <dgm:cxn modelId="{0E9142A0-6BA4-4570-89FD-C5EE43F23BC9}" type="presParOf" srcId="{79703B63-DD68-4591-8015-645979EEB24A}" destId="{4ABF4550-95B7-4DC0-B502-1C6FF503B397}" srcOrd="1" destOrd="0" presId="urn:microsoft.com/office/officeart/2005/8/layout/vList5"/>
    <dgm:cxn modelId="{A77F3F88-86B3-4E8F-8350-9BC9473567B4}" type="presParOf" srcId="{6E6C3B06-4E20-4931-8CF1-6C1522C0DC44}" destId="{D0F5E840-0A57-48B9-8766-643FA05DF03D}" srcOrd="1" destOrd="0" presId="urn:microsoft.com/office/officeart/2005/8/layout/vList5"/>
    <dgm:cxn modelId="{047BE550-1F3C-42BE-B259-33C4F9B7D89F}" type="presParOf" srcId="{6E6C3B06-4E20-4931-8CF1-6C1522C0DC44}" destId="{5ACF51CB-00B1-4DE1-9CAC-DA374F4EB8A1}" srcOrd="2" destOrd="0" presId="urn:microsoft.com/office/officeart/2005/8/layout/vList5"/>
    <dgm:cxn modelId="{E491FA1F-0646-41A9-8C49-78AE278CD407}" type="presParOf" srcId="{5ACF51CB-00B1-4DE1-9CAC-DA374F4EB8A1}" destId="{94354C91-2B7D-453F-8F5B-5146C7A4F1FD}" srcOrd="0" destOrd="0" presId="urn:microsoft.com/office/officeart/2005/8/layout/vList5"/>
    <dgm:cxn modelId="{70A7A328-4080-492B-8B20-CFBC2A1818D7}"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4" qsCatId="simple" csTypeId="urn:microsoft.com/office/officeart/2005/8/colors/accent1_2#4"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(3</a:t>
          </a:r>
          <a:r>
            <a:rPr lang="en-US" sz="3200" dirty="0">
              <a:latin typeface="Arial" panose="020B0604020202020204" pitchFamily="34" charset="0"/>
              <a:cs typeface="Arial" panose="020B0604020202020204" pitchFamily="34" charset="0"/>
            </a:rPr>
            <a:t>x4=12)</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Arial" pitchFamily="34" charset="0"/>
              <a:cs typeface="Arial" pitchFamily="34" charset="0"/>
            </a:rPr>
            <a:t>Οικονομικά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800" b="1" dirty="0">
              <a:latin typeface="Arial" pitchFamily="34" charset="0"/>
              <a:cs typeface="Arial" pitchFamily="34" charset="0"/>
            </a:rPr>
            <a:t>Μαθηματικά</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x4=</a:t>
          </a:r>
          <a:r>
            <a:rPr lang="el-GR" sz="3200" dirty="0">
              <a:latin typeface="Arial" panose="020B0604020202020204" pitchFamily="34" charset="0"/>
              <a:cs typeface="Arial" panose="020B0604020202020204" pitchFamily="34" charset="0"/>
            </a:rPr>
            <a:t>4</a:t>
          </a:r>
          <a:r>
            <a:rPr lang="en-US" sz="3200" dirty="0">
              <a:latin typeface="Arial" panose="020B0604020202020204" pitchFamily="34" charset="0"/>
              <a:cs typeface="Arial" panose="020B0604020202020204" pitchFamily="34" charset="0"/>
            </a:rPr>
            <a:t>)</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700" b="1" dirty="0">
              <a:latin typeface="Arial" pitchFamily="34" charset="0"/>
              <a:cs typeface="Arial" pitchFamily="34" charset="0"/>
            </a:rPr>
            <a:t>Οργάνωση &amp; Διοίκηση</a:t>
          </a:r>
          <a:r>
            <a:rPr lang="en-US" sz="2700" b="1" dirty="0">
              <a:latin typeface="Arial" pitchFamily="34" charset="0"/>
              <a:cs typeface="Arial" pitchFamily="34" charset="0"/>
            </a:rPr>
            <a:t> </a:t>
          </a:r>
          <a:r>
            <a:rPr lang="el-GR" sz="2700" b="1" dirty="0">
              <a:latin typeface="Arial" pitchFamily="34" charset="0"/>
              <a:cs typeface="Arial" pitchFamily="34" charset="0"/>
            </a:rPr>
            <a:t>Επιχειρήσεων</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700" b="1" dirty="0">
              <a:latin typeface="Arial" pitchFamily="34" charset="0"/>
              <a:cs typeface="Arial" pitchFamily="34" charset="0"/>
            </a:rPr>
            <a:t>Πληροφορική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8F34AEF1-C41E-4F41-8D8B-A32B9E54647F}">
      <dgm:prSet phldrT="[Text]" custT="1"/>
      <dgm:spPr/>
      <dgm:t>
        <a:bodyPr/>
        <a:lstStyle/>
        <a:p>
          <a:r>
            <a:rPr lang="el-GR" sz="2800" b="1" dirty="0">
              <a:latin typeface="Arial" pitchFamily="34" charset="0"/>
              <a:cs typeface="Arial" pitchFamily="34" charset="0"/>
            </a:rPr>
            <a:t>Λογιστική</a:t>
          </a:r>
        </a:p>
      </dgm:t>
    </dgm:pt>
    <dgm:pt modelId="{32204E28-FA4A-4EF0-B396-2B6FD5AD9358}" type="parTrans" cxnId="{5EACDC9F-0366-44E6-BF7D-211FE8E73A3E}">
      <dgm:prSet/>
      <dgm:spPr/>
      <dgm:t>
        <a:bodyPr/>
        <a:lstStyle/>
        <a:p>
          <a:endParaRPr lang="en-US"/>
        </a:p>
      </dgm:t>
    </dgm:pt>
    <dgm:pt modelId="{43B6B0E7-204B-45AE-9AE2-03F1A9F93E35}" type="sibTrans" cxnId="{5EACDC9F-0366-44E6-BF7D-211FE8E73A3E}">
      <dgm:prSet/>
      <dgm:spPr/>
      <dgm:t>
        <a:bodyPr/>
        <a:lstStyle/>
        <a:p>
          <a:endParaRPr lang="en-US"/>
        </a:p>
      </dgm:t>
    </dgm:pt>
    <dgm:pt modelId="{4D4C06B9-F8AA-4210-83BE-D29907BE65F6}">
      <dgm:prSet phldrT="[Text]" custT="1"/>
      <dgm:spPr/>
      <dgm:t>
        <a:bodyPr/>
        <a:lstStyle/>
        <a:p>
          <a:r>
            <a:rPr lang="el-GR" sz="2700" b="1" dirty="0">
              <a:latin typeface="Arial" pitchFamily="34" charset="0"/>
              <a:cs typeface="Arial" pitchFamily="34" charset="0"/>
            </a:rPr>
            <a:t>Αγγλικά ή Γαλλικά ή άλλη ξένη γλώσσα</a:t>
          </a:r>
        </a:p>
      </dgm:t>
    </dgm:pt>
    <dgm:pt modelId="{7514E0CD-C7BB-4267-B577-358A047F8DD2}" type="parTrans" cxnId="{CA5E7C08-411D-466B-9C6B-E86E17E5F540}">
      <dgm:prSet/>
      <dgm:spPr/>
      <dgm:t>
        <a:bodyPr/>
        <a:lstStyle/>
        <a:p>
          <a:endParaRPr lang="en-US"/>
        </a:p>
      </dgm:t>
    </dgm:pt>
    <dgm:pt modelId="{E17DFA62-DCDF-493D-9616-F627D784CFAE}" type="sibTrans" cxnId="{CA5E7C08-411D-466B-9C6B-E86E17E5F540}">
      <dgm:prSet/>
      <dgm:spPr/>
      <dgm:t>
        <a:bodyPr/>
        <a:lstStyle/>
        <a:p>
          <a:endParaRPr lang="en-US"/>
        </a:p>
      </dgm:t>
    </dgm:pt>
    <dgm:pt modelId="{CC4E8398-FF31-4890-B8E3-CF473C441611}">
      <dgm:prSet phldrT="[Text]" custT="1"/>
      <dgm:spPr/>
      <dgm:t>
        <a:bodyPr/>
        <a:lstStyle/>
        <a:p>
          <a:r>
            <a:rPr lang="el-GR" sz="2700" b="1" dirty="0">
              <a:latin typeface="Arial" pitchFamily="34" charset="0"/>
              <a:cs typeface="Arial" pitchFamily="34" charset="0"/>
            </a:rPr>
            <a:t>Εμπορικά - Μάρκετινγκ</a:t>
          </a:r>
        </a:p>
      </dgm:t>
    </dgm:pt>
    <dgm:pt modelId="{F317EF77-481C-412D-BF2B-517615915C62}" type="parTrans" cxnId="{867B1737-3B70-4E42-BA20-C63948DBAF6B}">
      <dgm:prSet/>
      <dgm:spPr/>
      <dgm:t>
        <a:bodyPr/>
        <a:lstStyle/>
        <a:p>
          <a:endParaRPr lang="en-US"/>
        </a:p>
      </dgm:t>
    </dgm:pt>
    <dgm:pt modelId="{003F94C7-B6A1-4B73-8C46-8E181B974B40}" type="sibTrans" cxnId="{867B1737-3B70-4E42-BA20-C63948DBAF6B}">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LinFactNeighborX="-2610" custLinFactNeighborY="-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LinFactNeighborY="59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Y="129900">
        <dgm:presLayoutVars>
          <dgm:bulletEnabled val="1"/>
        </dgm:presLayoutVars>
      </dgm:prSet>
      <dgm:spPr/>
      <dgm:t>
        <a:bodyPr/>
        <a:lstStyle/>
        <a:p>
          <a:endParaRPr lang="en-US"/>
        </a:p>
      </dgm:t>
    </dgm:pt>
  </dgm:ptLst>
  <dgm:cxnLst>
    <dgm:cxn modelId="{D66FA8B8-68B2-49D4-8859-83A860D22821}" srcId="{722890A6-563C-41A5-ABCD-A531CEF7D8D0}" destId="{38E1184F-503D-44E3-BF58-8DBD15568963}" srcOrd="0" destOrd="0" parTransId="{640A75CD-14C8-4100-A070-E4CC65AEA4A8}" sibTransId="{1B15466F-501D-48AE-9484-A12F287AE561}"/>
    <dgm:cxn modelId="{2A361EB2-A434-4003-AFF6-84826D150F9D}" type="presOf" srcId="{4D4C06B9-F8AA-4210-83BE-D29907BE65F6}" destId="{5DAB53F4-0F38-4A56-B19E-F76D8D0D8FA9}" srcOrd="0" destOrd="2"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889FB3E4-8E48-4495-8234-D07C1E471EF3}" srcId="{579F1D68-F29D-4E5C-A701-42196EF07738}" destId="{63D169C7-2250-418B-B8D4-03356B4EFC95}" srcOrd="1" destOrd="0" parTransId="{21B226F7-0747-4B95-B815-1CAFCC535360}" sibTransId="{5C2D610D-94A4-4C55-9096-8547BC7951B0}"/>
    <dgm:cxn modelId="{CA5E7C08-411D-466B-9C6B-E86E17E5F540}" srcId="{579F1D68-F29D-4E5C-A701-42196EF07738}" destId="{4D4C06B9-F8AA-4210-83BE-D29907BE65F6}" srcOrd="2" destOrd="0" parTransId="{7514E0CD-C7BB-4267-B577-358A047F8DD2}" sibTransId="{E17DFA62-DCDF-493D-9616-F627D784CFAE}"/>
    <dgm:cxn modelId="{D4FBF510-9E86-4A9D-9D99-B723F537EFE7}" type="presOf" srcId="{38E1184F-503D-44E3-BF58-8DBD15568963}" destId="{2DA32674-03A1-44D2-9784-086788D170D1}" srcOrd="0" destOrd="0" presId="urn:microsoft.com/office/officeart/2005/8/layout/vList5"/>
    <dgm:cxn modelId="{61A32485-9BA4-4956-A834-B5348FE53634}" srcId="{38E1184F-503D-44E3-BF58-8DBD15568963}" destId="{44E5A667-89E5-4D56-8E4A-1DFF5985CB21}" srcOrd="1" destOrd="0" parTransId="{D6138D2A-CB9B-44C8-AC24-E09EB853C580}" sibTransId="{22B2067C-00E7-4775-9738-06AA12A356BC}"/>
    <dgm:cxn modelId="{D7B60E96-B4D4-47F8-BBC3-573FCDC40B08}" type="presOf" srcId="{8F34AEF1-C41E-4F41-8D8B-A32B9E54647F}" destId="{4ABF4550-95B7-4DC0-B502-1C6FF503B397}" srcOrd="0" destOrd="2" presId="urn:microsoft.com/office/officeart/2005/8/layout/vList5"/>
    <dgm:cxn modelId="{5E32B23D-DAF2-49D7-AE6E-661E43E9109F}" type="presOf" srcId="{579F1D68-F29D-4E5C-A701-42196EF07738}" destId="{94354C91-2B7D-453F-8F5B-5146C7A4F1FD}" srcOrd="0" destOrd="0" presId="urn:microsoft.com/office/officeart/2005/8/layout/vList5"/>
    <dgm:cxn modelId="{B0810641-6B9B-46DA-A0E6-D43B697F2186}" type="presOf" srcId="{44E5A667-89E5-4D56-8E4A-1DFF5985CB21}" destId="{4ABF4550-95B7-4DC0-B502-1C6FF503B397}" srcOrd="0" destOrd="1" presId="urn:microsoft.com/office/officeart/2005/8/layout/vList5"/>
    <dgm:cxn modelId="{55190ADF-5731-450E-A60F-AC582D92B915}" type="presOf" srcId="{06FC2E41-536D-440A-A8AA-746EB963E305}" destId="{4ABF4550-95B7-4DC0-B502-1C6FF503B397}" srcOrd="0" destOrd="0" presId="urn:microsoft.com/office/officeart/2005/8/layout/vList5"/>
    <dgm:cxn modelId="{5EACDC9F-0366-44E6-BF7D-211FE8E73A3E}" srcId="{38E1184F-503D-44E3-BF58-8DBD15568963}" destId="{8F34AEF1-C41E-4F41-8D8B-A32B9E54647F}" srcOrd="2" destOrd="0" parTransId="{32204E28-FA4A-4EF0-B396-2B6FD5AD9358}" sibTransId="{43B6B0E7-204B-45AE-9AE2-03F1A9F93E35}"/>
    <dgm:cxn modelId="{5E756E14-BDA4-4417-8BC5-851D8AFD1D3D}" type="presOf" srcId="{63D169C7-2250-418B-B8D4-03356B4EFC95}" destId="{5DAB53F4-0F38-4A56-B19E-F76D8D0D8FA9}" srcOrd="0" destOrd="1" presId="urn:microsoft.com/office/officeart/2005/8/layout/vList5"/>
    <dgm:cxn modelId="{8779C927-48E4-4AFD-A4AD-91D5D3A71391}" type="presOf" srcId="{A2111EA8-C39B-4E1D-A58B-62CC820DB25B}" destId="{5DAB53F4-0F38-4A56-B19E-F76D8D0D8FA9}"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EBEECA89-56B9-4633-84B7-0A5FB51A654B}" type="presOf" srcId="{722890A6-563C-41A5-ABCD-A531CEF7D8D0}" destId="{6E6C3B06-4E20-4931-8CF1-6C1522C0DC44}" srcOrd="0" destOrd="0" presId="urn:microsoft.com/office/officeart/2005/8/layout/vList5"/>
    <dgm:cxn modelId="{67A308C3-478E-41F1-832D-0C2E29152E2F}" type="presOf" srcId="{CC4E8398-FF31-4890-B8E3-CF473C441611}" destId="{5DAB53F4-0F38-4A56-B19E-F76D8D0D8FA9}" srcOrd="0" destOrd="3"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867B1737-3B70-4E42-BA20-C63948DBAF6B}" srcId="{579F1D68-F29D-4E5C-A701-42196EF07738}" destId="{CC4E8398-FF31-4890-B8E3-CF473C441611}" srcOrd="3" destOrd="0" parTransId="{F317EF77-481C-412D-BF2B-517615915C62}" sibTransId="{003F94C7-B6A1-4B73-8C46-8E181B974B40}"/>
    <dgm:cxn modelId="{8BED88D0-EDDC-4F88-ADE7-B7B7C631E2D0}" type="presParOf" srcId="{6E6C3B06-4E20-4931-8CF1-6C1522C0DC44}" destId="{79703B63-DD68-4591-8015-645979EEB24A}" srcOrd="0" destOrd="0" presId="urn:microsoft.com/office/officeart/2005/8/layout/vList5"/>
    <dgm:cxn modelId="{CA68FD17-BFDE-4AF2-A2F9-04E03A43DBF0}" type="presParOf" srcId="{79703B63-DD68-4591-8015-645979EEB24A}" destId="{2DA32674-03A1-44D2-9784-086788D170D1}" srcOrd="0" destOrd="0" presId="urn:microsoft.com/office/officeart/2005/8/layout/vList5"/>
    <dgm:cxn modelId="{77673E04-47B0-4BE8-B4D3-560EC0C07324}" type="presParOf" srcId="{79703B63-DD68-4591-8015-645979EEB24A}" destId="{4ABF4550-95B7-4DC0-B502-1C6FF503B397}" srcOrd="1" destOrd="0" presId="urn:microsoft.com/office/officeart/2005/8/layout/vList5"/>
    <dgm:cxn modelId="{A6616E96-AC61-4D68-8033-B2793ED54179}" type="presParOf" srcId="{6E6C3B06-4E20-4931-8CF1-6C1522C0DC44}" destId="{D0F5E840-0A57-48B9-8766-643FA05DF03D}" srcOrd="1" destOrd="0" presId="urn:microsoft.com/office/officeart/2005/8/layout/vList5"/>
    <dgm:cxn modelId="{5157D537-841A-4EDE-875C-6F6923058C8F}" type="presParOf" srcId="{6E6C3B06-4E20-4931-8CF1-6C1522C0DC44}" destId="{5ACF51CB-00B1-4DE1-9CAC-DA374F4EB8A1}" srcOrd="2" destOrd="0" presId="urn:microsoft.com/office/officeart/2005/8/layout/vList5"/>
    <dgm:cxn modelId="{DC45A610-F740-43D8-871C-DE203167B932}" type="presParOf" srcId="{5ACF51CB-00B1-4DE1-9CAC-DA374F4EB8A1}" destId="{94354C91-2B7D-453F-8F5B-5146C7A4F1FD}" srcOrd="0" destOrd="0" presId="urn:microsoft.com/office/officeart/2005/8/layout/vList5"/>
    <dgm:cxn modelId="{5A2E0830-9517-4112-95F7-936AF5470AB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5" qsCatId="simple" csTypeId="urn:microsoft.com/office/officeart/2005/8/colors/accent1_2#5"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600" b="1" dirty="0">
              <a:latin typeface="Arial" pitchFamily="34" charset="0"/>
              <a:cs typeface="Arial" pitchFamily="34" charset="0"/>
            </a:rPr>
            <a:t>Οικονομικά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600" b="1" dirty="0">
              <a:latin typeface="Arial" pitchFamily="34" charset="0"/>
              <a:cs typeface="Arial" pitchFamily="34" charset="0"/>
            </a:rPr>
            <a:t>Αγγλικά</a:t>
          </a:r>
          <a:r>
            <a:rPr lang="el-GR" sz="2800" dirty="0"/>
            <a:t>	</a:t>
          </a:r>
          <a:r>
            <a:rPr lang="el-GR" sz="1500" dirty="0"/>
            <a:t>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2x4=8)</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Arial" panose="020B0604020202020204" pitchFamily="34" charset="0"/>
              <a:cs typeface="Arial" panose="020B0604020202020204" pitchFamily="34" charset="0"/>
            </a:rPr>
            <a:t>Λογιστική</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Arial" panose="020B0604020202020204" pitchFamily="34" charset="0"/>
              <a:cs typeface="Arial" panose="020B0604020202020204" pitchFamily="34" charset="0"/>
            </a:rPr>
            <a:t>Εμπορικά - Μάρκετινγκ</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60CEE75E-1837-4F61-9B3C-FAF5C35CC236}">
      <dgm:prSet phldrT="[Text]" custT="1"/>
      <dgm:spPr/>
      <dgm:t>
        <a:bodyPr/>
        <a:lstStyle/>
        <a:p>
          <a:r>
            <a:rPr lang="el-GR" sz="2400" b="1" dirty="0">
              <a:latin typeface="Arial" panose="020B0604020202020204" pitchFamily="34" charset="0"/>
              <a:cs typeface="Arial" panose="020B0604020202020204" pitchFamily="34" charset="0"/>
            </a:rPr>
            <a:t>Εφαρμογές Πληροφορικής</a:t>
          </a:r>
        </a:p>
      </dgm:t>
    </dgm:pt>
    <dgm:pt modelId="{9D39C039-C75F-4181-BADA-0A1DB5BE5F07}" type="parTrans" cxnId="{670B0335-A6D2-4617-ACAF-DC7CBA745BBB}">
      <dgm:prSet/>
      <dgm:spPr/>
      <dgm:t>
        <a:bodyPr/>
        <a:lstStyle/>
        <a:p>
          <a:endParaRPr lang="el-GR"/>
        </a:p>
      </dgm:t>
    </dgm:pt>
    <dgm:pt modelId="{24834A84-A90C-43CF-A9E1-D8511EA14CD3}" type="sibTrans" cxnId="{670B0335-A6D2-4617-ACAF-DC7CBA745BBB}">
      <dgm:prSet/>
      <dgm:spPr/>
      <dgm:t>
        <a:bodyPr/>
        <a:lstStyle/>
        <a:p>
          <a:endParaRPr lang="el-GR"/>
        </a:p>
      </dgm:t>
    </dgm:pt>
    <dgm:pt modelId="{C140E1EB-8244-46AB-9655-906AFB70E333}">
      <dgm:prSet phldrT="[Text]" custT="1"/>
      <dgm:spPr/>
      <dgm:t>
        <a:bodyPr/>
        <a:lstStyle/>
        <a:p>
          <a:r>
            <a:rPr lang="el-GR" sz="2400" b="1" dirty="0">
              <a:latin typeface="Arial" panose="020B0604020202020204" pitchFamily="34" charset="0"/>
              <a:cs typeface="Arial" panose="020B0604020202020204" pitchFamily="34" charset="0"/>
            </a:rPr>
            <a:t>Βιολογία </a:t>
          </a:r>
        </a:p>
      </dgm:t>
    </dgm:pt>
    <dgm:pt modelId="{A9411738-13E1-4455-84EA-45ED6678F272}" type="parTrans" cxnId="{3527828D-E197-4532-9E7A-36B0547B2EB5}">
      <dgm:prSet/>
      <dgm:spPr/>
      <dgm:t>
        <a:bodyPr/>
        <a:lstStyle/>
        <a:p>
          <a:endParaRPr lang="el-GR"/>
        </a:p>
      </dgm:t>
    </dgm:pt>
    <dgm:pt modelId="{ECB721C4-855A-49A4-A6C1-C6E1E4D25866}" type="sibTrans" cxnId="{3527828D-E197-4532-9E7A-36B0547B2EB5}">
      <dgm:prSet/>
      <dgm:spPr/>
      <dgm:t>
        <a:bodyPr/>
        <a:lstStyle/>
        <a:p>
          <a:endParaRPr lang="el-GR"/>
        </a:p>
      </dgm:t>
    </dgm:pt>
    <dgm:pt modelId="{F6A8F184-93FB-4CD9-BDE9-0287F2FA6B41}">
      <dgm:prSet phldrT="[Text]" custT="1"/>
      <dgm:spPr/>
      <dgm:t>
        <a:bodyPr/>
        <a:lstStyle/>
        <a:p>
          <a:r>
            <a:rPr lang="el-GR" sz="2400" b="1" dirty="0">
              <a:latin typeface="Arial" panose="020B0604020202020204" pitchFamily="34" charset="0"/>
              <a:cs typeface="Arial" panose="020B0604020202020204" pitchFamily="34" charset="0"/>
            </a:rPr>
            <a:t>Οργάνωση &amp; Διοίκηση Επιχειρήσεων</a:t>
          </a:r>
        </a:p>
      </dgm:t>
    </dgm:pt>
    <dgm:pt modelId="{131D5786-B344-4D33-9D08-AA5A18604A44}" type="parTrans" cxnId="{9A3445C5-97BB-4334-B1B7-CE28EB1F36D4}">
      <dgm:prSet/>
      <dgm:spPr/>
      <dgm:t>
        <a:bodyPr/>
        <a:lstStyle/>
        <a:p>
          <a:endParaRPr lang="el-GR"/>
        </a:p>
      </dgm:t>
    </dgm:pt>
    <dgm:pt modelId="{2B6E872B-F5F2-4EC4-9EFF-A6F1B61B5DDE}" type="sibTrans" cxnId="{9A3445C5-97BB-4334-B1B7-CE28EB1F36D4}">
      <dgm:prSet/>
      <dgm:spPr/>
      <dgm:t>
        <a:bodyPr/>
        <a:lstStyle/>
        <a:p>
          <a:endParaRPr lang="el-GR"/>
        </a:p>
      </dgm:t>
    </dgm:pt>
    <dgm:pt modelId="{021DCEBA-C43B-44A3-AC5E-09F2EAB1033A}">
      <dgm:prSet phldrT="[Text]" custT="1"/>
      <dgm:spPr/>
      <dgm:t>
        <a:bodyPr/>
        <a:lstStyle/>
        <a:p>
          <a:r>
            <a:rPr lang="el-GR" sz="2400" b="1" dirty="0">
              <a:latin typeface="Arial" panose="020B0604020202020204" pitchFamily="34" charset="0"/>
              <a:cs typeface="Arial" panose="020B0604020202020204" pitchFamily="34" charset="0"/>
            </a:rPr>
            <a:t>Οικιακή Οικονομία</a:t>
          </a:r>
        </a:p>
      </dgm:t>
    </dgm:pt>
    <dgm:pt modelId="{56E5C09C-FAB6-4DD0-A496-8C4A652A5887}" type="parTrans" cxnId="{70590C9D-97ED-487B-9A86-F4310B059143}">
      <dgm:prSet/>
      <dgm:spPr/>
      <dgm:t>
        <a:bodyPr/>
        <a:lstStyle/>
        <a:p>
          <a:endParaRPr lang="el-GR"/>
        </a:p>
      </dgm:t>
    </dgm:pt>
    <dgm:pt modelId="{470060F6-0710-417B-B76D-1AB87E6EB9F7}" type="sibTrans" cxnId="{70590C9D-97ED-487B-9A86-F4310B059143}">
      <dgm:prSet/>
      <dgm:spPr/>
      <dgm:t>
        <a:bodyPr/>
        <a:lstStyle/>
        <a:p>
          <a:endParaRPr lang="el-GR"/>
        </a:p>
      </dgm:t>
    </dgm:pt>
    <dgm:pt modelId="{B8BAACEB-2DA8-42A5-AA60-CBFCFFC4CDF2}">
      <dgm:prSet phldrT="[Text]" custT="1"/>
      <dgm:spPr/>
      <dgm:t>
        <a:bodyPr/>
        <a:lstStyle/>
        <a:p>
          <a:r>
            <a:rPr lang="el-GR" sz="2400" b="1" dirty="0">
              <a:latin typeface="Arial" panose="020B0604020202020204" pitchFamily="34" charset="0"/>
              <a:cs typeface="Arial" panose="020B0604020202020204" pitchFamily="34" charset="0"/>
            </a:rPr>
            <a:t>Γαλλικά ή άλλη ξένη γλώσσα</a:t>
          </a:r>
        </a:p>
      </dgm:t>
    </dgm:pt>
    <dgm:pt modelId="{E203343E-D85D-4B28-AB6A-3491BA6746D0}" type="parTrans" cxnId="{AD742D5A-C768-486D-9C7F-BE49426CF7DD}">
      <dgm:prSet/>
      <dgm:spPr/>
      <dgm:t>
        <a:bodyPr/>
        <a:lstStyle/>
        <a:p>
          <a:endParaRPr lang="en-US"/>
        </a:p>
      </dgm:t>
    </dgm:pt>
    <dgm:pt modelId="{6A40D118-DD98-4ED1-8391-BEEC825DADCC}" type="sibTrans" cxnId="{AD742D5A-C768-486D-9C7F-BE49426CF7DD}">
      <dgm:prSet/>
      <dgm:spPr/>
      <dgm:t>
        <a:bodyPr/>
        <a:lstStyle/>
        <a:p>
          <a:endParaRPr lang="en-US"/>
        </a:p>
      </dgm:t>
    </dgm:pt>
    <dgm:pt modelId="{A49E9EF7-9E20-4E3D-BE43-1C1B36D90FCE}">
      <dgm:prSet phldrT="[Text]" custT="1"/>
      <dgm:spPr/>
      <dgm:t>
        <a:bodyPr/>
        <a:lstStyle/>
        <a:p>
          <a:r>
            <a:rPr lang="el-GR" sz="2400" b="1" dirty="0">
              <a:latin typeface="Arial" panose="020B0604020202020204" pitchFamily="34" charset="0"/>
              <a:cs typeface="Arial" panose="020B0604020202020204" pitchFamily="34" charset="0"/>
            </a:rPr>
            <a:t>Σχεδιασμός &amp; Τεχνολογία</a:t>
          </a:r>
        </a:p>
      </dgm:t>
    </dgm:pt>
    <dgm:pt modelId="{188270BC-07F2-47F5-A05C-8C0A2E3CD63B}" type="parTrans" cxnId="{05B369B5-AC7C-4136-8903-E5EBB3B9DB5F}">
      <dgm:prSet/>
      <dgm:spPr/>
      <dgm:t>
        <a:bodyPr/>
        <a:lstStyle/>
        <a:p>
          <a:endParaRPr lang="en-US"/>
        </a:p>
      </dgm:t>
    </dgm:pt>
    <dgm:pt modelId="{81B2993B-3D8A-49D8-B1C1-6641D7C1B431}" type="sibTrans" cxnId="{05B369B5-AC7C-4136-8903-E5EBB3B9DB5F}">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0441" custScaleY="182811" custLinFactNeighborX="406" custLinFactNeighborY="494">
        <dgm:presLayoutVars>
          <dgm:bulletEnabled val="1"/>
        </dgm:presLayoutVars>
      </dgm:prSet>
      <dgm:spPr/>
      <dgm:t>
        <a:bodyPr/>
        <a:lstStyle/>
        <a:p>
          <a:endParaRPr lang="en-US"/>
        </a:p>
      </dgm:t>
    </dgm:pt>
  </dgm:ptLst>
  <dgm:cxnLst>
    <dgm:cxn modelId="{3527828D-E197-4532-9E7A-36B0547B2EB5}" srcId="{579F1D68-F29D-4E5C-A701-42196EF07738}" destId="{C140E1EB-8244-46AB-9655-906AFB70E333}" srcOrd="3" destOrd="0" parTransId="{A9411738-13E1-4455-84EA-45ED6678F272}" sibTransId="{ECB721C4-855A-49A4-A6C1-C6E1E4D25866}"/>
    <dgm:cxn modelId="{4CFB3A98-91CF-4ACD-A676-20F52D8E643F}" type="presOf" srcId="{63D169C7-2250-418B-B8D4-03356B4EFC95}" destId="{5DAB53F4-0F38-4A56-B19E-F76D8D0D8FA9}" srcOrd="0" destOrd="1" presId="urn:microsoft.com/office/officeart/2005/8/layout/vList5"/>
    <dgm:cxn modelId="{05B369B5-AC7C-4136-8903-E5EBB3B9DB5F}" srcId="{579F1D68-F29D-4E5C-A701-42196EF07738}" destId="{A49E9EF7-9E20-4E3D-BE43-1C1B36D90FCE}" srcOrd="5" destOrd="0" parTransId="{188270BC-07F2-47F5-A05C-8C0A2E3CD63B}" sibTransId="{81B2993B-3D8A-49D8-B1C1-6641D7C1B431}"/>
    <dgm:cxn modelId="{C18C9BB3-5184-4113-9AD3-30B5AAC960DB}" type="presOf" srcId="{38E1184F-503D-44E3-BF58-8DBD15568963}" destId="{2DA32674-03A1-44D2-9784-086788D170D1}" srcOrd="0" destOrd="0" presId="urn:microsoft.com/office/officeart/2005/8/layout/vList5"/>
    <dgm:cxn modelId="{41E6E4BC-25BA-4583-B97A-A549659356D9}" type="presOf" srcId="{021DCEBA-C43B-44A3-AC5E-09F2EAB1033A}" destId="{5DAB53F4-0F38-4A56-B19E-F76D8D0D8FA9}" srcOrd="0" destOrd="7"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BFC231D4-C95F-4AB0-BD49-1C86379FE925}" type="presOf" srcId="{B8BAACEB-2DA8-42A5-AA60-CBFCFFC4CDF2}" destId="{5DAB53F4-0F38-4A56-B19E-F76D8D0D8FA9}" srcOrd="0" destOrd="6" presId="urn:microsoft.com/office/officeart/2005/8/layout/vList5"/>
    <dgm:cxn modelId="{B8F7C192-027F-4C8C-8A03-B2221B9A93D7}" type="presOf" srcId="{06FC2E41-536D-440A-A8AA-746EB963E305}" destId="{4ABF4550-95B7-4DC0-B502-1C6FF503B397}" srcOrd="0" destOrd="0" presId="urn:microsoft.com/office/officeart/2005/8/layout/vList5"/>
    <dgm:cxn modelId="{E6C846F2-B0C0-4748-B090-26479A360392}" type="presOf" srcId="{A49E9EF7-9E20-4E3D-BE43-1C1B36D90FCE}" destId="{5DAB53F4-0F38-4A56-B19E-F76D8D0D8FA9}" srcOrd="0" destOrd="5"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AB600D21-4FED-4B16-BC56-25CBCA1B0652}" type="presOf" srcId="{722890A6-563C-41A5-ABCD-A531CEF7D8D0}" destId="{6E6C3B06-4E20-4931-8CF1-6C1522C0DC44}" srcOrd="0" destOrd="0" presId="urn:microsoft.com/office/officeart/2005/8/layout/vList5"/>
    <dgm:cxn modelId="{EC2F8DE7-31A8-44F9-98E1-7A8AEC55FCE8}" srcId="{579F1D68-F29D-4E5C-A701-42196EF07738}" destId="{A2111EA8-C39B-4E1D-A58B-62CC820DB25B}" srcOrd="0" destOrd="0" parTransId="{298450FA-BA85-467B-ACDE-63A91FC4A749}" sibTransId="{6867AB1B-ED05-4F0A-84D2-BC5E00F866C6}"/>
    <dgm:cxn modelId="{A59F8BCB-11F3-4205-9361-C4233CC7F1D0}" type="presOf" srcId="{F6A8F184-93FB-4CD9-BDE9-0287F2FA6B41}" destId="{5DAB53F4-0F38-4A56-B19E-F76D8D0D8FA9}" srcOrd="0" destOrd="4" presId="urn:microsoft.com/office/officeart/2005/8/layout/vList5"/>
    <dgm:cxn modelId="{889FB3E4-8E48-4495-8234-D07C1E471EF3}" srcId="{579F1D68-F29D-4E5C-A701-42196EF07738}" destId="{63D169C7-2250-418B-B8D4-03356B4EFC95}" srcOrd="1" destOrd="0" parTransId="{21B226F7-0747-4B95-B815-1CAFCC535360}" sibTransId="{5C2D610D-94A4-4C55-9096-8547BC7951B0}"/>
    <dgm:cxn modelId="{85D8463D-D6BA-49DE-9C01-F11A560A5743}" type="presOf" srcId="{C140E1EB-8244-46AB-9655-906AFB70E333}" destId="{5DAB53F4-0F38-4A56-B19E-F76D8D0D8FA9}" srcOrd="0" destOrd="3" presId="urn:microsoft.com/office/officeart/2005/8/layout/vList5"/>
    <dgm:cxn modelId="{4EEC552D-18D0-4587-B063-8B7DDCA3A430}" type="presOf" srcId="{44E5A667-89E5-4D56-8E4A-1DFF5985CB21}" destId="{4ABF4550-95B7-4DC0-B502-1C6FF503B397}" srcOrd="0" destOrd="1" presId="urn:microsoft.com/office/officeart/2005/8/layout/vList5"/>
    <dgm:cxn modelId="{70590C9D-97ED-487B-9A86-F4310B059143}" srcId="{579F1D68-F29D-4E5C-A701-42196EF07738}" destId="{021DCEBA-C43B-44A3-AC5E-09F2EAB1033A}" srcOrd="7" destOrd="0" parTransId="{56E5C09C-FAB6-4DD0-A496-8C4A652A5887}" sibTransId="{470060F6-0710-417B-B76D-1AB87E6EB9F7}"/>
    <dgm:cxn modelId="{61A32485-9BA4-4956-A834-B5348FE53634}" srcId="{38E1184F-503D-44E3-BF58-8DBD15568963}" destId="{44E5A667-89E5-4D56-8E4A-1DFF5985CB21}" srcOrd="1" destOrd="0" parTransId="{D6138D2A-CB9B-44C8-AC24-E09EB853C580}" sibTransId="{22B2067C-00E7-4775-9738-06AA12A356BC}"/>
    <dgm:cxn modelId="{F90B1F8E-4A56-44AF-B92E-DF831D599B61}" type="presOf" srcId="{579F1D68-F29D-4E5C-A701-42196EF07738}" destId="{94354C91-2B7D-453F-8F5B-5146C7A4F1FD}" srcOrd="0" destOrd="0" presId="urn:microsoft.com/office/officeart/2005/8/layout/vList5"/>
    <dgm:cxn modelId="{9A3445C5-97BB-4334-B1B7-CE28EB1F36D4}" srcId="{579F1D68-F29D-4E5C-A701-42196EF07738}" destId="{F6A8F184-93FB-4CD9-BDE9-0287F2FA6B41}" srcOrd="4" destOrd="0" parTransId="{131D5786-B344-4D33-9D08-AA5A18604A44}" sibTransId="{2B6E872B-F5F2-4EC4-9EFF-A6F1B61B5DDE}"/>
    <dgm:cxn modelId="{AD742D5A-C768-486D-9C7F-BE49426CF7DD}" srcId="{579F1D68-F29D-4E5C-A701-42196EF07738}" destId="{B8BAACEB-2DA8-42A5-AA60-CBFCFFC4CDF2}" srcOrd="6" destOrd="0" parTransId="{E203343E-D85D-4B28-AB6A-3491BA6746D0}" sibTransId="{6A40D118-DD98-4ED1-8391-BEEC825DADCC}"/>
    <dgm:cxn modelId="{FC523EAD-0437-4089-8415-88F5A6D6308E}" type="presOf" srcId="{A2111EA8-C39B-4E1D-A58B-62CC820DB25B}" destId="{5DAB53F4-0F38-4A56-B19E-F76D8D0D8FA9}" srcOrd="0" destOrd="0" presId="urn:microsoft.com/office/officeart/2005/8/layout/vList5"/>
    <dgm:cxn modelId="{8ABD8F1D-A2F0-4485-BEE7-E6FF1BF7D5E0}" type="presOf" srcId="{60CEE75E-1837-4F61-9B3C-FAF5C35CC236}" destId="{5DAB53F4-0F38-4A56-B19E-F76D8D0D8FA9}" srcOrd="0" destOrd="2" presId="urn:microsoft.com/office/officeart/2005/8/layout/vList5"/>
    <dgm:cxn modelId="{670B0335-A6D2-4617-ACAF-DC7CBA745BBB}" srcId="{579F1D68-F29D-4E5C-A701-42196EF07738}" destId="{60CEE75E-1837-4F61-9B3C-FAF5C35CC236}" srcOrd="2" destOrd="0" parTransId="{9D39C039-C75F-4181-BADA-0A1DB5BE5F07}" sibTransId="{24834A84-A90C-43CF-A9E1-D8511EA14CD3}"/>
    <dgm:cxn modelId="{D66FA8B8-68B2-49D4-8859-83A860D22821}" srcId="{722890A6-563C-41A5-ABCD-A531CEF7D8D0}" destId="{38E1184F-503D-44E3-BF58-8DBD15568963}" srcOrd="0" destOrd="0" parTransId="{640A75CD-14C8-4100-A070-E4CC65AEA4A8}" sibTransId="{1B15466F-501D-48AE-9484-A12F287AE561}"/>
    <dgm:cxn modelId="{D3F5CAF4-1A54-4C44-B8A3-CC4B5327A61A}" type="presParOf" srcId="{6E6C3B06-4E20-4931-8CF1-6C1522C0DC44}" destId="{79703B63-DD68-4591-8015-645979EEB24A}" srcOrd="0" destOrd="0" presId="urn:microsoft.com/office/officeart/2005/8/layout/vList5"/>
    <dgm:cxn modelId="{B6DA3442-54FA-4018-876A-3812A22D2A76}" type="presParOf" srcId="{79703B63-DD68-4591-8015-645979EEB24A}" destId="{2DA32674-03A1-44D2-9784-086788D170D1}" srcOrd="0" destOrd="0" presId="urn:microsoft.com/office/officeart/2005/8/layout/vList5"/>
    <dgm:cxn modelId="{2D67EFAB-6F83-4FBD-8597-8C0EF3C2322B}" type="presParOf" srcId="{79703B63-DD68-4591-8015-645979EEB24A}" destId="{4ABF4550-95B7-4DC0-B502-1C6FF503B397}" srcOrd="1" destOrd="0" presId="urn:microsoft.com/office/officeart/2005/8/layout/vList5"/>
    <dgm:cxn modelId="{4832E34E-459F-4BE6-B7D5-3413C87072F3}" type="presParOf" srcId="{6E6C3B06-4E20-4931-8CF1-6C1522C0DC44}" destId="{D0F5E840-0A57-48B9-8766-643FA05DF03D}" srcOrd="1" destOrd="0" presId="urn:microsoft.com/office/officeart/2005/8/layout/vList5"/>
    <dgm:cxn modelId="{A411AF69-441C-4560-9E85-C9E2DAB0F46E}" type="presParOf" srcId="{6E6C3B06-4E20-4931-8CF1-6C1522C0DC44}" destId="{5ACF51CB-00B1-4DE1-9CAC-DA374F4EB8A1}" srcOrd="2" destOrd="0" presId="urn:microsoft.com/office/officeart/2005/8/layout/vList5"/>
    <dgm:cxn modelId="{AC36A043-E8FC-481B-A672-FC299AFB0E59}" type="presParOf" srcId="{5ACF51CB-00B1-4DE1-9CAC-DA374F4EB8A1}" destId="{94354C91-2B7D-453F-8F5B-5146C7A4F1FD}" srcOrd="0" destOrd="0" presId="urn:microsoft.com/office/officeart/2005/8/layout/vList5"/>
    <dgm:cxn modelId="{AED628E0-E508-472B-97A9-D74FBDB1686C}"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6" qsCatId="simple" csTypeId="urn:microsoft.com/office/officeart/2005/8/colors/accent1_2#6" csCatId="accent1" phldr="1"/>
      <dgm:spPr/>
      <dgm:t>
        <a:bodyPr/>
        <a:lstStyle/>
        <a:p>
          <a:endParaRPr lang="el-GR"/>
        </a:p>
      </dgm:t>
    </dgm:pt>
    <dgm:pt modelId="{38E1184F-503D-44E3-BF58-8DBD15568963}">
      <dgm:prSet phldrT="[Text]" custT="1"/>
      <dgm:spPr/>
      <dgm:t>
        <a:bodyPr/>
        <a:lstStyle/>
        <a:p>
          <a:r>
            <a:rPr lang="el-GR" sz="3200" dirty="0">
              <a:latin typeface="Arial" panose="020B0604020202020204" pitchFamily="34" charset="0"/>
              <a:cs typeface="Arial" panose="020B0604020202020204" pitchFamily="34" charset="0"/>
            </a:rPr>
            <a:t>Υποχρεωτικά Μαθήματα (3</a:t>
          </a:r>
          <a:r>
            <a:rPr lang="en-US" sz="3200" dirty="0">
              <a:latin typeface="Arial" panose="020B0604020202020204" pitchFamily="34" charset="0"/>
              <a:cs typeface="Arial" panose="020B0604020202020204" pitchFamily="34" charset="0"/>
            </a:rPr>
            <a:t>x4=</a:t>
          </a:r>
          <a:r>
            <a:rPr lang="el-GR" sz="3200" dirty="0">
              <a:latin typeface="Arial" panose="020B0604020202020204" pitchFamily="34" charset="0"/>
              <a:cs typeface="Arial" panose="020B0604020202020204" pitchFamily="34" charset="0"/>
            </a:rPr>
            <a:t>12</a:t>
          </a:r>
          <a:r>
            <a:rPr lang="en-US" sz="3200" dirty="0">
              <a:latin typeface="Arial" panose="020B0604020202020204" pitchFamily="34" charset="0"/>
              <a:cs typeface="Arial" panose="020B0604020202020204" pitchFamily="34" charset="0"/>
            </a:rPr>
            <a:t>)</a:t>
          </a:r>
          <a:endParaRPr lang="el-GR" sz="3200" dirty="0">
            <a:latin typeface="Arial" panose="020B0604020202020204" pitchFamily="34" charset="0"/>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400" b="1" dirty="0">
              <a:latin typeface="Arial" pitchFamily="34" charset="0"/>
              <a:cs typeface="Arial" pitchFamily="34" charset="0"/>
            </a:rPr>
            <a:t>Θέματα Τέχνης</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400" b="1" dirty="0">
              <a:latin typeface="Arial" pitchFamily="34" charset="0"/>
              <a:cs typeface="Arial" pitchFamily="34" charset="0"/>
            </a:rPr>
            <a:t>Ιστορία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Arial" panose="020B0604020202020204" pitchFamily="34" charset="0"/>
              <a:cs typeface="Arial" panose="020B0604020202020204" pitchFamily="34" charset="0"/>
            </a:rPr>
            <a:t>Επιλεγόμενα Μαθήματα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x4=4)</a:t>
          </a:r>
          <a:endParaRPr lang="el-GR" sz="32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Arial" pitchFamily="34" charset="0"/>
              <a:cs typeface="Arial" pitchFamily="34" charset="0"/>
            </a:rPr>
            <a:t>Εικαστικές Εφαρμογές</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Arial" pitchFamily="34" charset="0"/>
              <a:cs typeface="Arial" pitchFamily="34" charset="0"/>
            </a:rPr>
            <a:t>Μουσική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38FC5747-03EB-4385-9A07-96C14E53DE5A}">
      <dgm:prSet phldrT="[Text]" custT="1"/>
      <dgm:spPr/>
      <dgm:t>
        <a:bodyPr/>
        <a:lstStyle/>
        <a:p>
          <a:r>
            <a:rPr lang="el-GR" sz="2400" b="1" dirty="0">
              <a:latin typeface="Arial" pitchFamily="34" charset="0"/>
              <a:cs typeface="Arial" pitchFamily="34" charset="0"/>
            </a:rPr>
            <a:t>Αγγλικά ή Γαλλικά ή άλλη ξένη γλώσσα </a:t>
          </a:r>
        </a:p>
      </dgm:t>
    </dgm:pt>
    <dgm:pt modelId="{80680D53-21F1-41D0-816C-BA0CCB05ED0C}" type="parTrans" cxnId="{A2F322A5-53E7-494F-B32B-A7B73AC5ED4F}">
      <dgm:prSet/>
      <dgm:spPr/>
      <dgm:t>
        <a:bodyPr/>
        <a:lstStyle/>
        <a:p>
          <a:endParaRPr lang="en-US"/>
        </a:p>
      </dgm:t>
    </dgm:pt>
    <dgm:pt modelId="{875C42AD-69A7-4FBB-81B0-48A4A04577A6}" type="sibTrans" cxnId="{A2F322A5-53E7-494F-B32B-A7B73AC5ED4F}">
      <dgm:prSet/>
      <dgm:spPr/>
      <dgm:t>
        <a:bodyPr/>
        <a:lstStyle/>
        <a:p>
          <a:endParaRPr lang="en-US"/>
        </a:p>
      </dgm:t>
    </dgm:pt>
    <dgm:pt modelId="{DAF3170C-D8EB-4BE2-AFBC-8189D39E8B36}">
      <dgm:prSet phldrT="[Text]" custT="1"/>
      <dgm:spPr/>
      <dgm:t>
        <a:bodyPr/>
        <a:lstStyle/>
        <a:p>
          <a:r>
            <a:rPr lang="el-GR" sz="2400" b="1" dirty="0">
              <a:latin typeface="Arial" pitchFamily="34" charset="0"/>
              <a:cs typeface="Arial" pitchFamily="34" charset="0"/>
            </a:rPr>
            <a:t>Φωτογραφία (μόνο στη Β΄ Λυκείου)</a:t>
          </a:r>
        </a:p>
      </dgm:t>
    </dgm:pt>
    <dgm:pt modelId="{9FD7F063-C686-4BF0-A76D-3017BFFDC7D0}" type="parTrans" cxnId="{AF12E687-FD7C-49FC-B5E0-6912A751A7F7}">
      <dgm:prSet/>
      <dgm:spPr/>
      <dgm:t>
        <a:bodyPr/>
        <a:lstStyle/>
        <a:p>
          <a:endParaRPr lang="en-US"/>
        </a:p>
      </dgm:t>
    </dgm:pt>
    <dgm:pt modelId="{CEF05B64-197C-4847-ADCA-BA44E0F3946C}" type="sibTrans" cxnId="{AF12E687-FD7C-49FC-B5E0-6912A751A7F7}">
      <dgm:prSet/>
      <dgm:spPr/>
      <dgm:t>
        <a:bodyPr/>
        <a:lstStyle/>
        <a:p>
          <a:endParaRPr lang="en-US"/>
        </a:p>
      </dgm:t>
    </dgm:pt>
    <dgm:pt modelId="{AAD8DAB9-15D9-424D-9292-0C92E0E79AED}">
      <dgm:prSet phldrT="[Text]" custT="1"/>
      <dgm:spPr/>
      <dgm:t>
        <a:bodyPr/>
        <a:lstStyle/>
        <a:p>
          <a:r>
            <a:rPr lang="el-GR" sz="2400" b="1" dirty="0">
              <a:latin typeface="Arial" pitchFamily="34" charset="0"/>
              <a:cs typeface="Arial" pitchFamily="34" charset="0"/>
            </a:rPr>
            <a:t>Θέατρο</a:t>
          </a:r>
        </a:p>
      </dgm:t>
    </dgm:pt>
    <dgm:pt modelId="{D0553D7E-50B7-40A3-9FF1-C21589DD9234}" type="parTrans" cxnId="{0B248D95-F04B-4E4C-A62B-4A1BDFBB4733}">
      <dgm:prSet/>
      <dgm:spPr/>
      <dgm:t>
        <a:bodyPr/>
        <a:lstStyle/>
        <a:p>
          <a:endParaRPr lang="en-US"/>
        </a:p>
      </dgm:t>
    </dgm:pt>
    <dgm:pt modelId="{A8C5EF1D-774D-408F-98BC-C2F4E454537B}" type="sibTrans" cxnId="{0B248D95-F04B-4E4C-A62B-4A1BDFBB4733}">
      <dgm:prSet/>
      <dgm:spPr/>
      <dgm:t>
        <a:bodyPr/>
        <a:lstStyle/>
        <a:p>
          <a:endParaRPr lang="en-US"/>
        </a:p>
      </dgm:t>
    </dgm:pt>
    <dgm:pt modelId="{6D127502-07E3-4AC2-A8CF-FE58CF54B9B8}">
      <dgm:prSet phldrT="[Text]" custT="1"/>
      <dgm:spPr/>
      <dgm:t>
        <a:bodyPr/>
        <a:lstStyle/>
        <a:p>
          <a:r>
            <a:rPr lang="el-GR" sz="2400" b="1" dirty="0">
              <a:latin typeface="Arial" pitchFamily="34" charset="0"/>
              <a:cs typeface="Arial" pitchFamily="34" charset="0"/>
            </a:rPr>
            <a:t>Ελεύθερο -</a:t>
          </a:r>
          <a:r>
            <a:rPr lang="en-US" sz="2400" b="1" dirty="0">
              <a:latin typeface="Arial" pitchFamily="34" charset="0"/>
              <a:cs typeface="Arial" pitchFamily="34" charset="0"/>
            </a:rPr>
            <a:t> </a:t>
          </a:r>
          <a:r>
            <a:rPr lang="el-GR" sz="2400" b="1" dirty="0">
              <a:latin typeface="Arial" pitchFamily="34" charset="0"/>
              <a:cs typeface="Arial" pitchFamily="34" charset="0"/>
            </a:rPr>
            <a:t>Προοπτικό Σχέδιο </a:t>
          </a:r>
        </a:p>
      </dgm:t>
    </dgm:pt>
    <dgm:pt modelId="{3003E6AA-4172-429F-9D4B-3C43052231E1}" type="parTrans" cxnId="{D7FD29BB-A65B-4A21-AA4A-CAB405B07096}">
      <dgm:prSet/>
      <dgm:spPr/>
      <dgm:t>
        <a:bodyPr/>
        <a:lstStyle/>
        <a:p>
          <a:endParaRPr lang="en-US"/>
        </a:p>
      </dgm:t>
    </dgm:pt>
    <dgm:pt modelId="{F9A4F77B-ACB7-4BA6-9F5B-EFC62934F6F7}" type="sibTrans" cxnId="{D7FD29BB-A65B-4A21-AA4A-CAB405B07096}">
      <dgm:prSet/>
      <dgm:spPr/>
      <dgm:t>
        <a:bodyPr/>
        <a:lstStyle/>
        <a:p>
          <a:endParaRPr lang="en-US"/>
        </a:p>
      </dgm:t>
    </dgm:pt>
    <dgm:pt modelId="{1B9A254B-E877-4E6B-AED2-1C8EFF3BA369}">
      <dgm:prSet phldrT="[Text]"/>
      <dgm:spPr/>
      <dgm:t>
        <a:bodyPr/>
        <a:lstStyle/>
        <a:p>
          <a:endParaRPr lang="el-GR" sz="1700" b="1" dirty="0">
            <a:latin typeface="Arial" pitchFamily="34" charset="0"/>
            <a:cs typeface="Arial" pitchFamily="34" charset="0"/>
          </a:endParaRPr>
        </a:p>
      </dgm:t>
    </dgm:pt>
    <dgm:pt modelId="{C2D88A91-2942-479F-A4EC-8037058DE094}" type="parTrans" cxnId="{B73CDEF8-6CD8-4A71-AE98-16B4D3E819AA}">
      <dgm:prSet/>
      <dgm:spPr/>
      <dgm:t>
        <a:bodyPr/>
        <a:lstStyle/>
        <a:p>
          <a:endParaRPr lang="en-US"/>
        </a:p>
      </dgm:t>
    </dgm:pt>
    <dgm:pt modelId="{86EAD0CA-F74B-4539-BD8E-C5B6CFC6C4C1}" type="sibTrans" cxnId="{B73CDEF8-6CD8-4A71-AE98-16B4D3E819AA}">
      <dgm:prSet/>
      <dgm:spPr/>
      <dgm:t>
        <a:bodyPr/>
        <a:lstStyle/>
        <a:p>
          <a:endParaRPr lang="en-US"/>
        </a:p>
      </dgm:t>
    </dgm:pt>
    <dgm:pt modelId="{636A2A24-CEE5-418E-A9FB-29FA3EF725A8}">
      <dgm:prSet phldrT="[Text]" custT="1"/>
      <dgm:spPr/>
      <dgm:t>
        <a:bodyPr/>
        <a:lstStyle/>
        <a:p>
          <a:r>
            <a:rPr lang="el-GR" sz="2400" b="1" dirty="0">
              <a:latin typeface="Arial" pitchFamily="34" charset="0"/>
              <a:cs typeface="Arial" pitchFamily="34" charset="0"/>
            </a:rPr>
            <a:t>Γραφιστικές Εφαρμογές</a:t>
          </a:r>
        </a:p>
      </dgm:t>
    </dgm:pt>
    <dgm:pt modelId="{66AB2DAF-8320-4FC6-A7E4-CD3F3CE4F06C}" type="parTrans" cxnId="{52B42EDD-74ED-47BE-9B92-F050B1265630}">
      <dgm:prSet/>
      <dgm:spPr/>
      <dgm:t>
        <a:bodyPr/>
        <a:lstStyle/>
        <a:p>
          <a:endParaRPr lang="en-US"/>
        </a:p>
      </dgm:t>
    </dgm:pt>
    <dgm:pt modelId="{57AF8620-7C64-430F-B24E-653DE21E0941}" type="sibTrans" cxnId="{52B42EDD-74ED-47BE-9B92-F050B1265630}">
      <dgm:prSet/>
      <dgm:spPr/>
      <dgm:t>
        <a:bodyPr/>
        <a:lstStyle/>
        <a:p>
          <a:endParaRPr lang="en-US"/>
        </a:p>
      </dgm:t>
    </dgm:pt>
    <dgm:pt modelId="{688FF87D-C7BF-430D-A276-2592962FCABE}">
      <dgm:prSet phldrT="[Text]" custT="1"/>
      <dgm:spPr/>
      <dgm:t>
        <a:bodyPr/>
        <a:lstStyle/>
        <a:p>
          <a:endParaRPr lang="el-GR" sz="2400" b="1" dirty="0">
            <a:latin typeface="Arial" pitchFamily="34" charset="0"/>
            <a:cs typeface="Arial" pitchFamily="34" charset="0"/>
          </a:endParaRPr>
        </a:p>
      </dgm:t>
    </dgm:pt>
    <dgm:pt modelId="{B37BEE47-DB85-4042-BB39-899E5BDECD36}" type="parTrans" cxnId="{8D4881DE-8530-46EB-83C6-CC4A7AF5123B}">
      <dgm:prSet/>
      <dgm:spPr/>
      <dgm:t>
        <a:bodyPr/>
        <a:lstStyle/>
        <a:p>
          <a:endParaRPr lang="x-none"/>
        </a:p>
      </dgm:t>
    </dgm:pt>
    <dgm:pt modelId="{C0CBDFE3-9F10-4EFB-8CA9-3BFFB94E70FF}" type="sibTrans" cxnId="{8D4881DE-8530-46EB-83C6-CC4A7AF5123B}">
      <dgm:prSet/>
      <dgm:spPr/>
      <dgm:t>
        <a:bodyPr/>
        <a:lstStyle/>
        <a:p>
          <a:endParaRPr lang="x-none"/>
        </a:p>
      </dgm:t>
    </dgm:pt>
    <dgm:pt modelId="{6E6C3B06-4E20-4931-8CF1-6C1522C0DC44}" type="pres">
      <dgm:prSet presAssocID="{722890A6-563C-41A5-ABCD-A531CEF7D8D0}" presName="Name0" presStyleCnt="0">
        <dgm:presLayoutVars>
          <dgm:dir/>
          <dgm:animLvl val="lvl"/>
          <dgm:resizeHandles val="exact"/>
        </dgm:presLayoutVars>
      </dgm:prSet>
      <dgm:spPr/>
      <dgm:t>
        <a:bodyPr/>
        <a:lstStyle/>
        <a:p>
          <a:endParaRPr lang="en-US"/>
        </a:p>
      </dgm:t>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t>
        <a:bodyPr/>
        <a:lstStyle/>
        <a:p>
          <a:endParaRPr lang="en-US"/>
        </a:p>
      </dgm:t>
    </dgm:pt>
    <dgm:pt modelId="{4ABF4550-95B7-4DC0-B502-1C6FF503B397}" type="pres">
      <dgm:prSet presAssocID="{38E1184F-503D-44E3-BF58-8DBD15568963}" presName="descendantText" presStyleLbl="alignAccFollowNode1" presStyleIdx="0" presStyleCnt="2">
        <dgm:presLayoutVars>
          <dgm:bulletEnabled val="1"/>
        </dgm:presLayoutVars>
      </dgm:prSet>
      <dgm:spPr/>
      <dgm:t>
        <a:bodyPr/>
        <a:lstStyle/>
        <a:p>
          <a:endParaRPr lang="en-US"/>
        </a:p>
      </dgm:t>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t>
        <a:bodyPr/>
        <a:lstStyle/>
        <a:p>
          <a:endParaRPr lang="en-US"/>
        </a:p>
      </dgm:t>
    </dgm:pt>
    <dgm:pt modelId="{5DAB53F4-0F38-4A56-B19E-F76D8D0D8FA9}" type="pres">
      <dgm:prSet presAssocID="{579F1D68-F29D-4E5C-A701-42196EF07738}" presName="descendantText" presStyleLbl="alignAccFollowNode1" presStyleIdx="1" presStyleCnt="2" custScaleX="100601" custScaleY="130644" custLinFactNeighborX="-745" custLinFactNeighborY="66">
        <dgm:presLayoutVars>
          <dgm:bulletEnabled val="1"/>
        </dgm:presLayoutVars>
      </dgm:prSet>
      <dgm:spPr/>
      <dgm:t>
        <a:bodyPr/>
        <a:lstStyle/>
        <a:p>
          <a:endParaRPr lang="en-US"/>
        </a:p>
      </dgm:t>
    </dgm:pt>
  </dgm:ptLst>
  <dgm:cxnLst>
    <dgm:cxn modelId="{2E36F580-3EEA-4C76-AB29-2C0E0BE948EB}" type="presOf" srcId="{06FC2E41-536D-440A-A8AA-746EB963E305}" destId="{4ABF4550-95B7-4DC0-B502-1C6FF503B397}" srcOrd="0" destOrd="0" presId="urn:microsoft.com/office/officeart/2005/8/layout/vList5"/>
    <dgm:cxn modelId="{8CAF8FC1-B9C2-496A-922B-9F5ACA8220B9}" type="presOf" srcId="{579F1D68-F29D-4E5C-A701-42196EF07738}" destId="{94354C91-2B7D-453F-8F5B-5146C7A4F1FD}" srcOrd="0" destOrd="0" presId="urn:microsoft.com/office/officeart/2005/8/layout/vList5"/>
    <dgm:cxn modelId="{108EA8A0-60B6-47E8-8637-40E1339F2A4B}" type="presOf" srcId="{636A2A24-CEE5-418E-A9FB-29FA3EF725A8}" destId="{5DAB53F4-0F38-4A56-B19E-F76D8D0D8FA9}" srcOrd="0" destOrd="6"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7275AEC6-2602-4C41-AB54-AFEC335B4399}" type="presOf" srcId="{63D169C7-2250-418B-B8D4-03356B4EFC95}" destId="{5DAB53F4-0F38-4A56-B19E-F76D8D0D8FA9}" srcOrd="0" destOrd="3"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0B248D95-F04B-4E4C-A62B-4A1BDFBB4733}" srcId="{38E1184F-503D-44E3-BF58-8DBD15568963}" destId="{AAD8DAB9-15D9-424D-9292-0C92E0E79AED}" srcOrd="1" destOrd="0" parTransId="{D0553D7E-50B7-40A3-9FF1-C21589DD9234}" sibTransId="{A8C5EF1D-774D-408F-98BC-C2F4E454537B}"/>
    <dgm:cxn modelId="{8516442F-486D-415D-A86B-9B49B14BAB17}" type="presOf" srcId="{38FC5747-03EB-4385-9A07-96C14E53DE5A}" destId="{5DAB53F4-0F38-4A56-B19E-F76D8D0D8FA9}" srcOrd="0" destOrd="4" presId="urn:microsoft.com/office/officeart/2005/8/layout/vList5"/>
    <dgm:cxn modelId="{EC2F8DE7-31A8-44F9-98E1-7A8AEC55FCE8}" srcId="{579F1D68-F29D-4E5C-A701-42196EF07738}" destId="{A2111EA8-C39B-4E1D-A58B-62CC820DB25B}" srcOrd="1" destOrd="0" parTransId="{298450FA-BA85-467B-ACDE-63A91FC4A749}" sibTransId="{6867AB1B-ED05-4F0A-84D2-BC5E00F866C6}"/>
    <dgm:cxn modelId="{8D73679E-E267-49EA-8E5E-9A428372BAC2}" type="presOf" srcId="{AAD8DAB9-15D9-424D-9292-0C92E0E79AED}" destId="{4ABF4550-95B7-4DC0-B502-1C6FF503B397}" srcOrd="0" destOrd="1" presId="urn:microsoft.com/office/officeart/2005/8/layout/vList5"/>
    <dgm:cxn modelId="{FC459199-55C5-4BF0-8A3A-51390407A072}" type="presOf" srcId="{6D127502-07E3-4AC2-A8CF-FE58CF54B9B8}" destId="{5DAB53F4-0F38-4A56-B19E-F76D8D0D8FA9}" srcOrd="0" destOrd="2" presId="urn:microsoft.com/office/officeart/2005/8/layout/vList5"/>
    <dgm:cxn modelId="{3E521DCA-AA42-4415-AD62-B30842EEAB79}" type="presOf" srcId="{A2111EA8-C39B-4E1D-A58B-62CC820DB25B}" destId="{5DAB53F4-0F38-4A56-B19E-F76D8D0D8FA9}" srcOrd="0" destOrd="1" presId="urn:microsoft.com/office/officeart/2005/8/layout/vList5"/>
    <dgm:cxn modelId="{889FB3E4-8E48-4495-8234-D07C1E471EF3}" srcId="{579F1D68-F29D-4E5C-A701-42196EF07738}" destId="{63D169C7-2250-418B-B8D4-03356B4EFC95}" srcOrd="3" destOrd="0" parTransId="{21B226F7-0747-4B95-B815-1CAFCC535360}" sibTransId="{5C2D610D-94A4-4C55-9096-8547BC7951B0}"/>
    <dgm:cxn modelId="{52B42EDD-74ED-47BE-9B92-F050B1265630}" srcId="{579F1D68-F29D-4E5C-A701-42196EF07738}" destId="{636A2A24-CEE5-418E-A9FB-29FA3EF725A8}" srcOrd="6" destOrd="0" parTransId="{66AB2DAF-8320-4FC6-A7E4-CD3F3CE4F06C}" sibTransId="{57AF8620-7C64-430F-B24E-653DE21E0941}"/>
    <dgm:cxn modelId="{61A32485-9BA4-4956-A834-B5348FE53634}" srcId="{38E1184F-503D-44E3-BF58-8DBD15568963}" destId="{44E5A667-89E5-4D56-8E4A-1DFF5985CB21}" srcOrd="2" destOrd="0" parTransId="{D6138D2A-CB9B-44C8-AC24-E09EB853C580}" sibTransId="{22B2067C-00E7-4775-9738-06AA12A356BC}"/>
    <dgm:cxn modelId="{AF12E687-FD7C-49FC-B5E0-6912A751A7F7}" srcId="{579F1D68-F29D-4E5C-A701-42196EF07738}" destId="{DAF3170C-D8EB-4BE2-AFBC-8189D39E8B36}" srcOrd="5" destOrd="0" parTransId="{9FD7F063-C686-4BF0-A76D-3017BFFDC7D0}" sibTransId="{CEF05B64-197C-4847-ADCA-BA44E0F3946C}"/>
    <dgm:cxn modelId="{9CF36C84-4AAE-4279-BB8D-F4EEEA1FC660}" type="presOf" srcId="{DAF3170C-D8EB-4BE2-AFBC-8189D39E8B36}" destId="{5DAB53F4-0F38-4A56-B19E-F76D8D0D8FA9}" srcOrd="0" destOrd="5" presId="urn:microsoft.com/office/officeart/2005/8/layout/vList5"/>
    <dgm:cxn modelId="{8D4881DE-8530-46EB-83C6-CC4A7AF5123B}" srcId="{579F1D68-F29D-4E5C-A701-42196EF07738}" destId="{688FF87D-C7BF-430D-A276-2592962FCABE}" srcOrd="0" destOrd="0" parTransId="{B37BEE47-DB85-4042-BB39-899E5BDECD36}" sibTransId="{C0CBDFE3-9F10-4EFB-8CA9-3BFFB94E70FF}"/>
    <dgm:cxn modelId="{A18AB737-7129-4147-A2BD-1A9F5DDEAB0E}" type="presOf" srcId="{722890A6-563C-41A5-ABCD-A531CEF7D8D0}" destId="{6E6C3B06-4E20-4931-8CF1-6C1522C0DC44}" srcOrd="0" destOrd="0" presId="urn:microsoft.com/office/officeart/2005/8/layout/vList5"/>
    <dgm:cxn modelId="{A2F322A5-53E7-494F-B32B-A7B73AC5ED4F}" srcId="{579F1D68-F29D-4E5C-A701-42196EF07738}" destId="{38FC5747-03EB-4385-9A07-96C14E53DE5A}" srcOrd="4" destOrd="0" parTransId="{80680D53-21F1-41D0-816C-BA0CCB05ED0C}" sibTransId="{875C42AD-69A7-4FBB-81B0-48A4A04577A6}"/>
    <dgm:cxn modelId="{A184EB14-D66C-451F-A7F2-EC4495A373AB}" type="presOf" srcId="{688FF87D-C7BF-430D-A276-2592962FCABE}" destId="{5DAB53F4-0F38-4A56-B19E-F76D8D0D8FA9}" srcOrd="0" destOrd="0" presId="urn:microsoft.com/office/officeart/2005/8/layout/vList5"/>
    <dgm:cxn modelId="{3DC546B3-7DA2-472C-8CB1-AA648BAA8656}" type="presOf" srcId="{44E5A667-89E5-4D56-8E4A-1DFF5985CB21}" destId="{4ABF4550-95B7-4DC0-B502-1C6FF503B397}" srcOrd="0" destOrd="2" presId="urn:microsoft.com/office/officeart/2005/8/layout/vList5"/>
    <dgm:cxn modelId="{53CD0F58-3C32-4ABC-9D84-4041D2672C19}" type="presOf" srcId="{38E1184F-503D-44E3-BF58-8DBD15568963}" destId="{2DA32674-03A1-44D2-9784-086788D170D1}" srcOrd="0" destOrd="0"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D7FD29BB-A65B-4A21-AA4A-CAB405B07096}" srcId="{579F1D68-F29D-4E5C-A701-42196EF07738}" destId="{6D127502-07E3-4AC2-A8CF-FE58CF54B9B8}" srcOrd="2" destOrd="0" parTransId="{3003E6AA-4172-429F-9D4B-3C43052231E1}" sibTransId="{F9A4F77B-ACB7-4BA6-9F5B-EFC62934F6F7}"/>
    <dgm:cxn modelId="{2BE114D6-1906-4F63-B4E4-BA92DE8580EB}" type="presOf" srcId="{1B9A254B-E877-4E6B-AED2-1C8EFF3BA369}" destId="{5DAB53F4-0F38-4A56-B19E-F76D8D0D8FA9}" srcOrd="0" destOrd="7" presId="urn:microsoft.com/office/officeart/2005/8/layout/vList5"/>
    <dgm:cxn modelId="{B73CDEF8-6CD8-4A71-AE98-16B4D3E819AA}" srcId="{579F1D68-F29D-4E5C-A701-42196EF07738}" destId="{1B9A254B-E877-4E6B-AED2-1C8EFF3BA369}" srcOrd="7" destOrd="0" parTransId="{C2D88A91-2942-479F-A4EC-8037058DE094}" sibTransId="{86EAD0CA-F74B-4539-BD8E-C5B6CFC6C4C1}"/>
    <dgm:cxn modelId="{8EBA1AD4-82B2-4D48-86BC-806A1E020C59}" type="presParOf" srcId="{6E6C3B06-4E20-4931-8CF1-6C1522C0DC44}" destId="{79703B63-DD68-4591-8015-645979EEB24A}" srcOrd="0" destOrd="0" presId="urn:microsoft.com/office/officeart/2005/8/layout/vList5"/>
    <dgm:cxn modelId="{3A4FBEA4-673F-450E-865C-1EB39759C53C}" type="presParOf" srcId="{79703B63-DD68-4591-8015-645979EEB24A}" destId="{2DA32674-03A1-44D2-9784-086788D170D1}" srcOrd="0" destOrd="0" presId="urn:microsoft.com/office/officeart/2005/8/layout/vList5"/>
    <dgm:cxn modelId="{645215A8-A808-4E66-9E7B-3C364CACB996}" type="presParOf" srcId="{79703B63-DD68-4591-8015-645979EEB24A}" destId="{4ABF4550-95B7-4DC0-B502-1C6FF503B397}" srcOrd="1" destOrd="0" presId="urn:microsoft.com/office/officeart/2005/8/layout/vList5"/>
    <dgm:cxn modelId="{7AC7E4DC-580C-4B33-AC30-210527F7D80B}" type="presParOf" srcId="{6E6C3B06-4E20-4931-8CF1-6C1522C0DC44}" destId="{D0F5E840-0A57-48B9-8766-643FA05DF03D}" srcOrd="1" destOrd="0" presId="urn:microsoft.com/office/officeart/2005/8/layout/vList5"/>
    <dgm:cxn modelId="{EA64A9CD-2143-4F89-BCA5-6A61C1E9A12C}" type="presParOf" srcId="{6E6C3B06-4E20-4931-8CF1-6C1522C0DC44}" destId="{5ACF51CB-00B1-4DE1-9CAC-DA374F4EB8A1}" srcOrd="2" destOrd="0" presId="urn:microsoft.com/office/officeart/2005/8/layout/vList5"/>
    <dgm:cxn modelId="{E5A02252-4413-4EB2-B5C0-E2BFD1E7D01C}" type="presParOf" srcId="{5ACF51CB-00B1-4DE1-9CAC-DA374F4EB8A1}" destId="{94354C91-2B7D-453F-8F5B-5146C7A4F1FD}" srcOrd="0" destOrd="0" presId="urn:microsoft.com/office/officeart/2005/8/layout/vList5"/>
    <dgm:cxn modelId="{1C70F34D-764B-43D5-BAC7-A7650ACDEF9E}"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028389" y="-2078127"/>
          <a:ext cx="1946853" cy="6589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Αρχαία Ελληνικά</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Ιστορία </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Λατινικά</a:t>
          </a:r>
        </a:p>
      </dsp:txBody>
      <dsp:txXfrm rot="-5400000">
        <a:off x="3706844" y="338456"/>
        <a:ext cx="6494906" cy="1756777"/>
      </dsp:txXfrm>
    </dsp:sp>
    <dsp:sp modelId="{2DA32674-03A1-44D2-9784-086788D170D1}">
      <dsp:nvSpPr>
        <dsp:cNvPr id="0" name=""/>
        <dsp:cNvSpPr/>
      </dsp:nvSpPr>
      <dsp:spPr>
        <a:xfrm>
          <a:off x="0" y="60"/>
          <a:ext cx="3706843" cy="24335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l-GR" sz="4000" kern="1200" dirty="0">
              <a:latin typeface="Arial" panose="020B0604020202020204" pitchFamily="34" charset="0"/>
              <a:cs typeface="Arial" panose="020B0604020202020204" pitchFamily="34" charset="0"/>
            </a:rPr>
            <a:t>Υποχρεωτικά Μαθήματα (3</a:t>
          </a:r>
          <a:r>
            <a:rPr lang="en-US" sz="4000" kern="1200" dirty="0">
              <a:latin typeface="Arial" panose="020B0604020202020204" pitchFamily="34" charset="0"/>
              <a:cs typeface="Arial" panose="020B0604020202020204" pitchFamily="34" charset="0"/>
            </a:rPr>
            <a:t>x</a:t>
          </a:r>
          <a:r>
            <a:rPr lang="el-GR" sz="4000" kern="1200" dirty="0">
              <a:latin typeface="Arial" panose="020B0604020202020204" pitchFamily="34" charset="0"/>
              <a:cs typeface="Arial" panose="020B0604020202020204" pitchFamily="34" charset="0"/>
            </a:rPr>
            <a:t>4</a:t>
          </a:r>
          <a:r>
            <a:rPr lang="en-US" sz="4000" kern="1200" dirty="0">
              <a:latin typeface="Arial" panose="020B0604020202020204" pitchFamily="34" charset="0"/>
              <a:cs typeface="Arial" panose="020B0604020202020204" pitchFamily="34" charset="0"/>
            </a:rPr>
            <a:t>=</a:t>
          </a:r>
          <a:r>
            <a:rPr lang="el-GR" sz="4000" kern="1200" dirty="0">
              <a:latin typeface="Arial" panose="020B0604020202020204" pitchFamily="34" charset="0"/>
              <a:cs typeface="Arial" panose="020B0604020202020204" pitchFamily="34" charset="0"/>
            </a:rPr>
            <a:t>12</a:t>
          </a:r>
          <a:r>
            <a:rPr lang="en-US" sz="4000" kern="1200" dirty="0">
              <a:latin typeface="Arial" panose="020B0604020202020204" pitchFamily="34" charset="0"/>
              <a:cs typeface="Arial" panose="020B0604020202020204" pitchFamily="34" charset="0"/>
            </a:rPr>
            <a:t>)</a:t>
          </a:r>
          <a:endParaRPr lang="el-GR" sz="4000" kern="1200" dirty="0">
            <a:latin typeface="Arial" panose="020B0604020202020204" pitchFamily="34" charset="0"/>
            <a:cs typeface="Arial" panose="020B0604020202020204" pitchFamily="34" charset="0"/>
          </a:endParaRPr>
        </a:p>
      </dsp:txBody>
      <dsp:txXfrm>
        <a:off x="118797" y="118857"/>
        <a:ext cx="3469249" cy="2195972"/>
      </dsp:txXfrm>
    </dsp:sp>
    <dsp:sp modelId="{5DAB53F4-0F38-4A56-B19E-F76D8D0D8FA9}">
      <dsp:nvSpPr>
        <dsp:cNvPr id="0" name=""/>
        <dsp:cNvSpPr/>
      </dsp:nvSpPr>
      <dsp:spPr>
        <a:xfrm rot="5400000">
          <a:off x="6028389" y="477117"/>
          <a:ext cx="1946853" cy="6589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Λογοτεχνία</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Λογική-Φιλοσοφία</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Αγγλικά ή Γαλλικά ή άλλη ξένη γλώσσα</a:t>
          </a:r>
        </a:p>
      </dsp:txBody>
      <dsp:txXfrm rot="-5400000">
        <a:off x="3706844" y="2893700"/>
        <a:ext cx="6494906" cy="1756777"/>
      </dsp:txXfrm>
    </dsp:sp>
    <dsp:sp modelId="{94354C91-2B7D-453F-8F5B-5146C7A4F1FD}">
      <dsp:nvSpPr>
        <dsp:cNvPr id="0" name=""/>
        <dsp:cNvSpPr/>
      </dsp:nvSpPr>
      <dsp:spPr>
        <a:xfrm>
          <a:off x="0" y="2555306"/>
          <a:ext cx="3706843" cy="24335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l-GR" sz="4000" kern="1200" dirty="0">
              <a:latin typeface="Arial" panose="020B0604020202020204" pitchFamily="34" charset="0"/>
              <a:cs typeface="Arial" panose="020B0604020202020204" pitchFamily="34" charset="0"/>
            </a:rPr>
            <a:t>Επιλεγόμενα Μαθήματα</a:t>
          </a:r>
          <a:r>
            <a:rPr lang="en-US" sz="4000" kern="1200" dirty="0">
              <a:latin typeface="Arial" panose="020B0604020202020204" pitchFamily="34" charset="0"/>
              <a:cs typeface="Arial" panose="020B0604020202020204" pitchFamily="34" charset="0"/>
            </a:rPr>
            <a:t> </a:t>
          </a:r>
          <a:r>
            <a:rPr lang="el-GR" sz="4000" kern="1200" dirty="0">
              <a:latin typeface="Arial" panose="020B0604020202020204" pitchFamily="34" charset="0"/>
              <a:cs typeface="Arial" panose="020B0604020202020204" pitchFamily="34" charset="0"/>
            </a:rPr>
            <a:t>(1</a:t>
          </a:r>
          <a:r>
            <a:rPr lang="en-US" sz="4000" kern="1200" dirty="0">
              <a:latin typeface="Arial" panose="020B0604020202020204" pitchFamily="34" charset="0"/>
              <a:cs typeface="Arial" panose="020B0604020202020204" pitchFamily="34" charset="0"/>
            </a:rPr>
            <a:t>x4=</a:t>
          </a:r>
          <a:r>
            <a:rPr lang="el-GR" sz="4000" kern="1200" dirty="0">
              <a:latin typeface="Arial" panose="020B0604020202020204" pitchFamily="34" charset="0"/>
              <a:cs typeface="Arial" panose="020B0604020202020204" pitchFamily="34" charset="0"/>
            </a:rPr>
            <a:t>4</a:t>
          </a:r>
          <a:r>
            <a:rPr lang="en-US" sz="4000" kern="1200" dirty="0">
              <a:latin typeface="Arial" panose="020B0604020202020204" pitchFamily="34" charset="0"/>
              <a:cs typeface="Arial" panose="020B0604020202020204" pitchFamily="34" charset="0"/>
            </a:rPr>
            <a:t>)</a:t>
          </a:r>
          <a:endParaRPr lang="el-GR" sz="4000" kern="1200" dirty="0">
            <a:latin typeface="Arial" panose="020B0604020202020204" pitchFamily="34" charset="0"/>
            <a:cs typeface="Arial" panose="020B0604020202020204" pitchFamily="34" charset="0"/>
          </a:endParaRPr>
        </a:p>
      </dsp:txBody>
      <dsp:txXfrm>
        <a:off x="118797" y="2674103"/>
        <a:ext cx="3469249" cy="2195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130655" y="-2128766"/>
          <a:ext cx="1935230" cy="667669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Αγγλικά </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Ιστορία</a:t>
          </a:r>
        </a:p>
      </dsp:txBody>
      <dsp:txXfrm rot="-5400000">
        <a:off x="3759925" y="336434"/>
        <a:ext cx="6582221" cy="1746290"/>
      </dsp:txXfrm>
    </dsp:sp>
    <dsp:sp modelId="{2DA32674-03A1-44D2-9784-086788D170D1}">
      <dsp:nvSpPr>
        <dsp:cNvPr id="0" name=""/>
        <dsp:cNvSpPr/>
      </dsp:nvSpPr>
      <dsp:spPr>
        <a:xfrm>
          <a:off x="0" y="60"/>
          <a:ext cx="3759925" cy="24190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Υποχρεωτικά Μαθήματα (</a:t>
          </a:r>
          <a:r>
            <a:rPr lang="en-US" sz="3200" kern="1200" dirty="0">
              <a:latin typeface="Arial" panose="020B0604020202020204" pitchFamily="34" charset="0"/>
              <a:cs typeface="Arial" panose="020B0604020202020204" pitchFamily="34" charset="0"/>
            </a:rPr>
            <a:t>2x4=8)</a:t>
          </a:r>
          <a:endParaRPr lang="el-GR" sz="3200" kern="1200" dirty="0">
            <a:latin typeface="Arial" panose="020B0604020202020204" pitchFamily="34" charset="0"/>
            <a:cs typeface="Arial" panose="020B0604020202020204" pitchFamily="34" charset="0"/>
          </a:endParaRPr>
        </a:p>
      </dsp:txBody>
      <dsp:txXfrm>
        <a:off x="118088" y="118148"/>
        <a:ext cx="3523749" cy="2182862"/>
      </dsp:txXfrm>
    </dsp:sp>
    <dsp:sp modelId="{5DAB53F4-0F38-4A56-B19E-F76D8D0D8FA9}">
      <dsp:nvSpPr>
        <dsp:cNvPr id="0" name=""/>
        <dsp:cNvSpPr/>
      </dsp:nvSpPr>
      <dsp:spPr>
        <a:xfrm rot="5400000">
          <a:off x="5960208" y="407413"/>
          <a:ext cx="2283746" cy="668431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Λατινικά</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Γαλλικά ή άλλη  ξένη γλώσσα</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Αρχαία Ελληνικά</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Οικονομικά</a:t>
          </a:r>
        </a:p>
      </dsp:txBody>
      <dsp:txXfrm rot="-5400000">
        <a:off x="3759926" y="2719179"/>
        <a:ext cx="6572828" cy="2060780"/>
      </dsp:txXfrm>
    </dsp:sp>
    <dsp:sp modelId="{94354C91-2B7D-453F-8F5B-5146C7A4F1FD}">
      <dsp:nvSpPr>
        <dsp:cNvPr id="0" name=""/>
        <dsp:cNvSpPr/>
      </dsp:nvSpPr>
      <dsp:spPr>
        <a:xfrm>
          <a:off x="0" y="2540050"/>
          <a:ext cx="3759925" cy="24190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l-GR" sz="3000" kern="1200" dirty="0"/>
            <a:t>Επιλεγόμενα Μαθήματα</a:t>
          </a:r>
          <a:r>
            <a:rPr lang="en-US" sz="3000" kern="1200" dirty="0"/>
            <a:t> </a:t>
          </a:r>
          <a:r>
            <a:rPr lang="el-GR" sz="3000" kern="1200" dirty="0"/>
            <a:t>(</a:t>
          </a:r>
          <a:r>
            <a:rPr lang="en-US" sz="3000" kern="1200" dirty="0"/>
            <a:t>2x4=8)</a:t>
          </a:r>
          <a:endParaRPr lang="el-GR" sz="3000" kern="1200" dirty="0"/>
        </a:p>
      </dsp:txBody>
      <dsp:txXfrm>
        <a:off x="118088" y="2658138"/>
        <a:ext cx="3523749" cy="2182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382349" y="-2456264"/>
          <a:ext cx="1402753" cy="666703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Μαθηματικά</a:t>
          </a:r>
        </a:p>
        <a:p>
          <a:pPr marL="285750" lvl="1" indent="-285750" algn="l" defTabSz="1244600">
            <a:lnSpc>
              <a:spcPct val="90000"/>
            </a:lnSpc>
            <a:spcBef>
              <a:spcPct val="0"/>
            </a:spcBef>
            <a:spcAft>
              <a:spcPct val="15000"/>
            </a:spcAft>
            <a:buChar char="••"/>
          </a:pPr>
          <a:r>
            <a:rPr lang="el-GR" sz="2800" b="1" kern="1200" dirty="0">
              <a:latin typeface="Arial" panose="020B0604020202020204" pitchFamily="34" charset="0"/>
              <a:cs typeface="Arial" panose="020B0604020202020204" pitchFamily="34" charset="0"/>
            </a:rPr>
            <a:t>Φυσική</a:t>
          </a:r>
        </a:p>
      </dsp:txBody>
      <dsp:txXfrm rot="-5400000">
        <a:off x="3750208" y="244354"/>
        <a:ext cx="6598559" cy="1265799"/>
      </dsp:txXfrm>
    </dsp:sp>
    <dsp:sp modelId="{2DA32674-03A1-44D2-9784-086788D170D1}">
      <dsp:nvSpPr>
        <dsp:cNvPr id="0" name=""/>
        <dsp:cNvSpPr/>
      </dsp:nvSpPr>
      <dsp:spPr>
        <a:xfrm>
          <a:off x="0" y="532"/>
          <a:ext cx="3750207" cy="17534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Υποχρεωτικά Μαθήματα (</a:t>
          </a:r>
          <a:r>
            <a:rPr lang="en-US" sz="3200" kern="1200" dirty="0">
              <a:latin typeface="Arial" panose="020B0604020202020204" pitchFamily="34" charset="0"/>
              <a:cs typeface="Arial" panose="020B0604020202020204" pitchFamily="34" charset="0"/>
            </a:rPr>
            <a:t>2x4=8)</a:t>
          </a:r>
          <a:endParaRPr lang="el-GR" sz="3200" kern="1200" dirty="0">
            <a:latin typeface="Arial" panose="020B0604020202020204" pitchFamily="34" charset="0"/>
            <a:cs typeface="Arial" panose="020B0604020202020204" pitchFamily="34" charset="0"/>
          </a:endParaRPr>
        </a:p>
      </dsp:txBody>
      <dsp:txXfrm>
        <a:off x="85596" y="86128"/>
        <a:ext cx="3579015" cy="1582249"/>
      </dsp:txXfrm>
    </dsp:sp>
    <dsp:sp modelId="{5DAB53F4-0F38-4A56-B19E-F76D8D0D8FA9}">
      <dsp:nvSpPr>
        <dsp:cNvPr id="0" name=""/>
        <dsp:cNvSpPr/>
      </dsp:nvSpPr>
      <dsp:spPr>
        <a:xfrm rot="5400000">
          <a:off x="5294007" y="89094"/>
          <a:ext cx="3369791" cy="687489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Χημεία</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Βιολογία</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Αγγλικά ή Γαλλικά ή άλλη ξένη γλώσσα </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Δίκτυα </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Πληροφορική</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Σχεδιασμός και Τεχνολογία</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Ελεύθερο - Προοπτικό Σχέδιο</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Αρχιτεκτονικό - Τεχνικό Σχέδιο</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Γραφικές Τέχνες</a:t>
          </a:r>
        </a:p>
      </dsp:txBody>
      <dsp:txXfrm rot="-5400000">
        <a:off x="3541456" y="2006145"/>
        <a:ext cx="6710394" cy="3040791"/>
      </dsp:txXfrm>
    </dsp:sp>
    <dsp:sp modelId="{94354C91-2B7D-453F-8F5B-5146C7A4F1FD}">
      <dsp:nvSpPr>
        <dsp:cNvPr id="0" name=""/>
        <dsp:cNvSpPr/>
      </dsp:nvSpPr>
      <dsp:spPr>
        <a:xfrm>
          <a:off x="0" y="2649821"/>
          <a:ext cx="3541456" cy="17534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Επιλεγόμενα Μαθήματα</a:t>
          </a:r>
          <a:r>
            <a:rPr lang="en-US" sz="3200" kern="1200" dirty="0">
              <a:latin typeface="Arial" panose="020B0604020202020204" pitchFamily="34" charset="0"/>
              <a:cs typeface="Arial" panose="020B0604020202020204" pitchFamily="34" charset="0"/>
            </a:rPr>
            <a:t> </a:t>
          </a:r>
          <a:r>
            <a:rPr lang="el-GR" sz="3200" kern="1200" dirty="0">
              <a:latin typeface="Arial" panose="020B0604020202020204" pitchFamily="34" charset="0"/>
              <a:cs typeface="Arial" panose="020B0604020202020204" pitchFamily="34" charset="0"/>
            </a:rPr>
            <a:t>(</a:t>
          </a:r>
          <a:r>
            <a:rPr lang="en-US" sz="3200" kern="1200" dirty="0">
              <a:latin typeface="Arial" panose="020B0604020202020204" pitchFamily="34" charset="0"/>
              <a:cs typeface="Arial" panose="020B0604020202020204" pitchFamily="34" charset="0"/>
            </a:rPr>
            <a:t>2x4=8)</a:t>
          </a:r>
          <a:endParaRPr lang="el-GR" sz="3200" kern="1200" dirty="0">
            <a:latin typeface="Arial" panose="020B0604020202020204" pitchFamily="34" charset="0"/>
            <a:cs typeface="Arial" panose="020B0604020202020204" pitchFamily="34" charset="0"/>
          </a:endParaRPr>
        </a:p>
      </dsp:txBody>
      <dsp:txXfrm>
        <a:off x="85596" y="2735417"/>
        <a:ext cx="3370264" cy="1582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776973" y="-2438561"/>
          <a:ext cx="1924233" cy="728384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Arial" pitchFamily="34" charset="0"/>
              <a:cs typeface="Arial" pitchFamily="34" charset="0"/>
            </a:rPr>
            <a:t>Οικονομικά</a:t>
          </a:r>
        </a:p>
        <a:p>
          <a:pPr marL="285750" lvl="1" indent="-285750" algn="l" defTabSz="1244600">
            <a:lnSpc>
              <a:spcPct val="90000"/>
            </a:lnSpc>
            <a:spcBef>
              <a:spcPct val="0"/>
            </a:spcBef>
            <a:spcAft>
              <a:spcPct val="15000"/>
            </a:spcAft>
            <a:buChar char="••"/>
          </a:pPr>
          <a:r>
            <a:rPr lang="el-GR" sz="2800" b="1" kern="1200" dirty="0">
              <a:latin typeface="Arial" pitchFamily="34" charset="0"/>
              <a:cs typeface="Arial" pitchFamily="34" charset="0"/>
            </a:rPr>
            <a:t>Μαθηματικά</a:t>
          </a:r>
        </a:p>
        <a:p>
          <a:pPr marL="285750" lvl="1" indent="-285750" algn="l" defTabSz="1244600">
            <a:lnSpc>
              <a:spcPct val="90000"/>
            </a:lnSpc>
            <a:spcBef>
              <a:spcPct val="0"/>
            </a:spcBef>
            <a:spcAft>
              <a:spcPct val="15000"/>
            </a:spcAft>
            <a:buChar char="••"/>
          </a:pPr>
          <a:r>
            <a:rPr lang="el-GR" sz="2800" b="1" kern="1200" dirty="0">
              <a:latin typeface="Arial" pitchFamily="34" charset="0"/>
              <a:cs typeface="Arial" pitchFamily="34" charset="0"/>
            </a:rPr>
            <a:t>Λογιστική</a:t>
          </a:r>
        </a:p>
      </dsp:txBody>
      <dsp:txXfrm rot="-5400000">
        <a:off x="4097166" y="335179"/>
        <a:ext cx="7189916" cy="1736367"/>
      </dsp:txXfrm>
    </dsp:sp>
    <dsp:sp modelId="{2DA32674-03A1-44D2-9784-086788D170D1}">
      <dsp:nvSpPr>
        <dsp:cNvPr id="0" name=""/>
        <dsp:cNvSpPr/>
      </dsp:nvSpPr>
      <dsp:spPr>
        <a:xfrm>
          <a:off x="0" y="668"/>
          <a:ext cx="4097165" cy="24052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Υποχρεωτικά Μαθήματα (3</a:t>
          </a:r>
          <a:r>
            <a:rPr lang="en-US" sz="3200" kern="1200" dirty="0">
              <a:latin typeface="Arial" panose="020B0604020202020204" pitchFamily="34" charset="0"/>
              <a:cs typeface="Arial" panose="020B0604020202020204" pitchFamily="34" charset="0"/>
            </a:rPr>
            <a:t>x4=12)</a:t>
          </a:r>
          <a:endParaRPr lang="el-GR" sz="3200" kern="1200" dirty="0">
            <a:latin typeface="Arial" panose="020B0604020202020204" pitchFamily="34" charset="0"/>
            <a:cs typeface="Arial" panose="020B0604020202020204" pitchFamily="34" charset="0"/>
          </a:endParaRPr>
        </a:p>
      </dsp:txBody>
      <dsp:txXfrm>
        <a:off x="117417" y="118085"/>
        <a:ext cx="3862331" cy="2170458"/>
      </dsp:txXfrm>
    </dsp:sp>
    <dsp:sp modelId="{5DAB53F4-0F38-4A56-B19E-F76D8D0D8FA9}">
      <dsp:nvSpPr>
        <dsp:cNvPr id="0" name=""/>
        <dsp:cNvSpPr/>
      </dsp:nvSpPr>
      <dsp:spPr>
        <a:xfrm rot="5400000">
          <a:off x="6481742" y="137695"/>
          <a:ext cx="2499579" cy="727673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200150">
            <a:lnSpc>
              <a:spcPct val="90000"/>
            </a:lnSpc>
            <a:spcBef>
              <a:spcPct val="0"/>
            </a:spcBef>
            <a:spcAft>
              <a:spcPct val="15000"/>
            </a:spcAft>
            <a:buChar char="••"/>
          </a:pPr>
          <a:r>
            <a:rPr lang="el-GR" sz="2700" b="1" kern="1200" dirty="0">
              <a:latin typeface="Arial" pitchFamily="34" charset="0"/>
              <a:cs typeface="Arial" pitchFamily="34" charset="0"/>
            </a:rPr>
            <a:t>Οργάνωση &amp; Διοίκηση</a:t>
          </a:r>
          <a:r>
            <a:rPr lang="en-US" sz="2700" b="1" kern="1200" dirty="0">
              <a:latin typeface="Arial" pitchFamily="34" charset="0"/>
              <a:cs typeface="Arial" pitchFamily="34" charset="0"/>
            </a:rPr>
            <a:t> </a:t>
          </a:r>
          <a:r>
            <a:rPr lang="el-GR" sz="2700" b="1" kern="1200" dirty="0">
              <a:latin typeface="Arial" pitchFamily="34" charset="0"/>
              <a:cs typeface="Arial" pitchFamily="34" charset="0"/>
            </a:rPr>
            <a:t>Επιχειρήσεων</a:t>
          </a:r>
        </a:p>
        <a:p>
          <a:pPr marL="228600" lvl="1" indent="-228600" algn="l" defTabSz="1200150">
            <a:lnSpc>
              <a:spcPct val="90000"/>
            </a:lnSpc>
            <a:spcBef>
              <a:spcPct val="0"/>
            </a:spcBef>
            <a:spcAft>
              <a:spcPct val="15000"/>
            </a:spcAft>
            <a:buChar char="••"/>
          </a:pPr>
          <a:r>
            <a:rPr lang="el-GR" sz="2700" b="1" kern="1200" dirty="0">
              <a:latin typeface="Arial" pitchFamily="34" charset="0"/>
              <a:cs typeface="Arial" pitchFamily="34" charset="0"/>
            </a:rPr>
            <a:t>Πληροφορική</a:t>
          </a:r>
        </a:p>
        <a:p>
          <a:pPr marL="228600" lvl="1" indent="-228600" algn="l" defTabSz="1200150">
            <a:lnSpc>
              <a:spcPct val="90000"/>
            </a:lnSpc>
            <a:spcBef>
              <a:spcPct val="0"/>
            </a:spcBef>
            <a:spcAft>
              <a:spcPct val="15000"/>
            </a:spcAft>
            <a:buChar char="••"/>
          </a:pPr>
          <a:r>
            <a:rPr lang="el-GR" sz="2700" b="1" kern="1200" dirty="0">
              <a:latin typeface="Arial" pitchFamily="34" charset="0"/>
              <a:cs typeface="Arial" pitchFamily="34" charset="0"/>
            </a:rPr>
            <a:t>Αγγλικά ή Γαλλικά ή άλλη ξένη γλώσσα</a:t>
          </a:r>
        </a:p>
        <a:p>
          <a:pPr marL="228600" lvl="1" indent="-228600" algn="l" defTabSz="1200150">
            <a:lnSpc>
              <a:spcPct val="90000"/>
            </a:lnSpc>
            <a:spcBef>
              <a:spcPct val="0"/>
            </a:spcBef>
            <a:spcAft>
              <a:spcPct val="15000"/>
            </a:spcAft>
            <a:buChar char="••"/>
          </a:pPr>
          <a:r>
            <a:rPr lang="el-GR" sz="2700" b="1" kern="1200" dirty="0">
              <a:latin typeface="Arial" pitchFamily="34" charset="0"/>
              <a:cs typeface="Arial" pitchFamily="34" charset="0"/>
            </a:rPr>
            <a:t>Εμπορικά - Μάρκετινγκ</a:t>
          </a:r>
        </a:p>
      </dsp:txBody>
      <dsp:txXfrm rot="-5400000">
        <a:off x="4093164" y="2648293"/>
        <a:ext cx="7154717" cy="2255541"/>
      </dsp:txXfrm>
    </dsp:sp>
    <dsp:sp modelId="{94354C91-2B7D-453F-8F5B-5146C7A4F1FD}">
      <dsp:nvSpPr>
        <dsp:cNvPr id="0" name=""/>
        <dsp:cNvSpPr/>
      </dsp:nvSpPr>
      <dsp:spPr>
        <a:xfrm>
          <a:off x="0" y="2587656"/>
          <a:ext cx="4093164" cy="24052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Επιλεγόμενα Μαθήματα</a:t>
          </a:r>
          <a:r>
            <a:rPr lang="en-US" sz="3200" kern="1200" dirty="0">
              <a:latin typeface="Arial" panose="020B0604020202020204" pitchFamily="34" charset="0"/>
              <a:cs typeface="Arial" panose="020B0604020202020204" pitchFamily="34" charset="0"/>
            </a:rPr>
            <a:t> </a:t>
          </a:r>
          <a:r>
            <a:rPr lang="el-GR" sz="3200" kern="1200" dirty="0">
              <a:latin typeface="Arial" panose="020B0604020202020204" pitchFamily="34" charset="0"/>
              <a:cs typeface="Arial" panose="020B0604020202020204" pitchFamily="34" charset="0"/>
            </a:rPr>
            <a:t>(1</a:t>
          </a:r>
          <a:r>
            <a:rPr lang="en-US" sz="3200" kern="1200" dirty="0">
              <a:latin typeface="Arial" panose="020B0604020202020204" pitchFamily="34" charset="0"/>
              <a:cs typeface="Arial" panose="020B0604020202020204" pitchFamily="34" charset="0"/>
            </a:rPr>
            <a:t>x4=</a:t>
          </a:r>
          <a:r>
            <a:rPr lang="el-GR" sz="3200" kern="1200" dirty="0">
              <a:latin typeface="Arial" panose="020B0604020202020204" pitchFamily="34" charset="0"/>
              <a:cs typeface="Arial" panose="020B0604020202020204" pitchFamily="34" charset="0"/>
            </a:rPr>
            <a:t>4</a:t>
          </a:r>
          <a:r>
            <a:rPr lang="en-US" sz="3200" kern="1200" dirty="0">
              <a:latin typeface="Arial" panose="020B0604020202020204" pitchFamily="34" charset="0"/>
              <a:cs typeface="Arial" panose="020B0604020202020204" pitchFamily="34" charset="0"/>
            </a:rPr>
            <a:t>)</a:t>
          </a:r>
          <a:endParaRPr lang="el-GR" sz="3200" kern="1200" dirty="0">
            <a:latin typeface="Arial" panose="020B0604020202020204" pitchFamily="34" charset="0"/>
            <a:cs typeface="Arial" panose="020B0604020202020204" pitchFamily="34" charset="0"/>
          </a:endParaRPr>
        </a:p>
      </dsp:txBody>
      <dsp:txXfrm>
        <a:off x="117417" y="2705073"/>
        <a:ext cx="3858330" cy="2170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5939262" y="-2124378"/>
          <a:ext cx="1719613" cy="639912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l-GR" sz="2600" b="1" kern="1200" dirty="0">
              <a:latin typeface="Arial" pitchFamily="34" charset="0"/>
              <a:cs typeface="Arial" pitchFamily="34" charset="0"/>
            </a:rPr>
            <a:t>Οικονομικά</a:t>
          </a:r>
        </a:p>
        <a:p>
          <a:pPr marL="228600" lvl="1" indent="-228600" algn="l" defTabSz="1155700">
            <a:lnSpc>
              <a:spcPct val="90000"/>
            </a:lnSpc>
            <a:spcBef>
              <a:spcPct val="0"/>
            </a:spcBef>
            <a:spcAft>
              <a:spcPct val="15000"/>
            </a:spcAft>
            <a:buChar char="••"/>
          </a:pPr>
          <a:r>
            <a:rPr lang="el-GR" sz="2600" b="1" kern="1200" dirty="0">
              <a:latin typeface="Arial" pitchFamily="34" charset="0"/>
              <a:cs typeface="Arial" pitchFamily="34" charset="0"/>
            </a:rPr>
            <a:t>Αγγλικά</a:t>
          </a:r>
          <a:r>
            <a:rPr lang="el-GR" sz="2800" kern="1200" dirty="0"/>
            <a:t>	</a:t>
          </a:r>
          <a:r>
            <a:rPr lang="el-GR" sz="1500" kern="1200" dirty="0"/>
            <a:t>	</a:t>
          </a:r>
        </a:p>
      </dsp:txBody>
      <dsp:txXfrm rot="-5400000">
        <a:off x="3599508" y="299321"/>
        <a:ext cx="6315178" cy="1551723"/>
      </dsp:txXfrm>
    </dsp:sp>
    <dsp:sp modelId="{2DA32674-03A1-44D2-9784-086788D170D1}">
      <dsp:nvSpPr>
        <dsp:cNvPr id="0" name=""/>
        <dsp:cNvSpPr/>
      </dsp:nvSpPr>
      <dsp:spPr>
        <a:xfrm>
          <a:off x="0" y="424"/>
          <a:ext cx="3599507" cy="214951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Υποχρεωτικά Μαθήματα (</a:t>
          </a:r>
          <a:r>
            <a:rPr lang="en-US" sz="3200" kern="1200" dirty="0">
              <a:latin typeface="Arial" panose="020B0604020202020204" pitchFamily="34" charset="0"/>
              <a:cs typeface="Arial" panose="020B0604020202020204" pitchFamily="34" charset="0"/>
            </a:rPr>
            <a:t>2x4=8)</a:t>
          </a:r>
          <a:endParaRPr lang="el-GR" sz="3200" kern="1200" dirty="0">
            <a:latin typeface="Arial" panose="020B0604020202020204" pitchFamily="34" charset="0"/>
            <a:cs typeface="Arial" panose="020B0604020202020204" pitchFamily="34" charset="0"/>
          </a:endParaRPr>
        </a:p>
      </dsp:txBody>
      <dsp:txXfrm>
        <a:off x="104931" y="105355"/>
        <a:ext cx="3389645" cy="1939654"/>
      </dsp:txXfrm>
    </dsp:sp>
    <dsp:sp modelId="{5DAB53F4-0F38-4A56-B19E-F76D8D0D8FA9}">
      <dsp:nvSpPr>
        <dsp:cNvPr id="0" name=""/>
        <dsp:cNvSpPr/>
      </dsp:nvSpPr>
      <dsp:spPr>
        <a:xfrm rot="5400000">
          <a:off x="5222553" y="625406"/>
          <a:ext cx="3143641" cy="640851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Λογιστική</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Εμπορικά - Μάρκετινγκ</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Εφαρμογές Πληροφορικής</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Βιολογία </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Οργάνωση &amp; Διοίκηση Επιχειρήσεων</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Σχεδιασμός &amp; Τεχνολογία</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Γαλλικά ή άλλη ξένη γλώσσα</a:t>
          </a:r>
        </a:p>
        <a:p>
          <a:pPr marL="228600" lvl="1" indent="-228600" algn="l" defTabSz="1066800">
            <a:lnSpc>
              <a:spcPct val="90000"/>
            </a:lnSpc>
            <a:spcBef>
              <a:spcPct val="0"/>
            </a:spcBef>
            <a:spcAft>
              <a:spcPct val="15000"/>
            </a:spcAft>
            <a:buChar char="••"/>
          </a:pPr>
          <a:r>
            <a:rPr lang="el-GR" sz="2400" b="1" kern="1200" dirty="0">
              <a:latin typeface="Arial" panose="020B0604020202020204" pitchFamily="34" charset="0"/>
              <a:cs typeface="Arial" panose="020B0604020202020204" pitchFamily="34" charset="0"/>
            </a:rPr>
            <a:t>Οικιακή Οικονομία</a:t>
          </a:r>
        </a:p>
      </dsp:txBody>
      <dsp:txXfrm rot="-5400000">
        <a:off x="3590117" y="2411302"/>
        <a:ext cx="6255053" cy="2836721"/>
      </dsp:txXfrm>
    </dsp:sp>
    <dsp:sp modelId="{94354C91-2B7D-453F-8F5B-5146C7A4F1FD}">
      <dsp:nvSpPr>
        <dsp:cNvPr id="0" name=""/>
        <dsp:cNvSpPr/>
      </dsp:nvSpPr>
      <dsp:spPr>
        <a:xfrm>
          <a:off x="0" y="2754479"/>
          <a:ext cx="3588961" cy="214951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Επιλεγόμενα Μαθήματα</a:t>
          </a:r>
          <a:r>
            <a:rPr lang="en-US" sz="3200" kern="1200" dirty="0">
              <a:latin typeface="Arial" panose="020B0604020202020204" pitchFamily="34" charset="0"/>
              <a:cs typeface="Arial" panose="020B0604020202020204" pitchFamily="34" charset="0"/>
            </a:rPr>
            <a:t> </a:t>
          </a:r>
          <a:r>
            <a:rPr lang="el-GR" sz="3200" kern="1200" dirty="0">
              <a:latin typeface="Arial" panose="020B0604020202020204" pitchFamily="34" charset="0"/>
              <a:cs typeface="Arial" panose="020B0604020202020204" pitchFamily="34" charset="0"/>
            </a:rPr>
            <a:t>(</a:t>
          </a:r>
          <a:r>
            <a:rPr lang="en-US" sz="3200" kern="1200" dirty="0">
              <a:latin typeface="Arial" panose="020B0604020202020204" pitchFamily="34" charset="0"/>
              <a:cs typeface="Arial" panose="020B0604020202020204" pitchFamily="34" charset="0"/>
            </a:rPr>
            <a:t>2x4=8)</a:t>
          </a:r>
          <a:endParaRPr lang="el-GR" sz="3200" kern="1200" dirty="0">
            <a:latin typeface="Arial" panose="020B0604020202020204" pitchFamily="34" charset="0"/>
            <a:cs typeface="Arial" panose="020B0604020202020204" pitchFamily="34" charset="0"/>
          </a:endParaRPr>
        </a:p>
      </dsp:txBody>
      <dsp:txXfrm>
        <a:off x="104931" y="2859410"/>
        <a:ext cx="3379099" cy="1939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359421" y="-2189535"/>
          <a:ext cx="2057370" cy="69535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Θέματα Τέχνης</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Θέατρο</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Ιστορία </a:t>
          </a:r>
        </a:p>
      </dsp:txBody>
      <dsp:txXfrm rot="-5400000">
        <a:off x="3911351" y="358968"/>
        <a:ext cx="6853079" cy="1856504"/>
      </dsp:txXfrm>
    </dsp:sp>
    <dsp:sp modelId="{2DA32674-03A1-44D2-9784-086788D170D1}">
      <dsp:nvSpPr>
        <dsp:cNvPr id="0" name=""/>
        <dsp:cNvSpPr/>
      </dsp:nvSpPr>
      <dsp:spPr>
        <a:xfrm>
          <a:off x="0" y="1364"/>
          <a:ext cx="3911350" cy="25717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Υποχρεωτικά Μαθήματα (3</a:t>
          </a:r>
          <a:r>
            <a:rPr lang="en-US" sz="3200" kern="1200" dirty="0">
              <a:latin typeface="Arial" panose="020B0604020202020204" pitchFamily="34" charset="0"/>
              <a:cs typeface="Arial" panose="020B0604020202020204" pitchFamily="34" charset="0"/>
            </a:rPr>
            <a:t>x4=</a:t>
          </a:r>
          <a:r>
            <a:rPr lang="el-GR" sz="3200" kern="1200" dirty="0">
              <a:latin typeface="Arial" panose="020B0604020202020204" pitchFamily="34" charset="0"/>
              <a:cs typeface="Arial" panose="020B0604020202020204" pitchFamily="34" charset="0"/>
            </a:rPr>
            <a:t>12</a:t>
          </a:r>
          <a:r>
            <a:rPr lang="en-US" sz="3200" kern="1200" dirty="0">
              <a:latin typeface="Arial" panose="020B0604020202020204" pitchFamily="34" charset="0"/>
              <a:cs typeface="Arial" panose="020B0604020202020204" pitchFamily="34" charset="0"/>
            </a:rPr>
            <a:t>)</a:t>
          </a:r>
          <a:endParaRPr lang="el-GR" sz="3200" kern="1200" dirty="0">
            <a:latin typeface="Arial" panose="020B0604020202020204" pitchFamily="34" charset="0"/>
            <a:cs typeface="Arial" panose="020B0604020202020204" pitchFamily="34" charset="0"/>
          </a:endParaRPr>
        </a:p>
      </dsp:txBody>
      <dsp:txXfrm>
        <a:off x="125541" y="126905"/>
        <a:ext cx="3660268" cy="2320631"/>
      </dsp:txXfrm>
    </dsp:sp>
    <dsp:sp modelId="{5DAB53F4-0F38-4A56-B19E-F76D8D0D8FA9}">
      <dsp:nvSpPr>
        <dsp:cNvPr id="0" name=""/>
        <dsp:cNvSpPr/>
      </dsp:nvSpPr>
      <dsp:spPr>
        <a:xfrm rot="5400000">
          <a:off x="6007119" y="562948"/>
          <a:ext cx="2687831" cy="696797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l-GR" sz="2400" b="1"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Εικαστικές Εφαρμογές</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Ελεύθερο -</a:t>
          </a:r>
          <a:r>
            <a:rPr lang="en-US" sz="2400" b="1" kern="1200" dirty="0">
              <a:latin typeface="Arial" pitchFamily="34" charset="0"/>
              <a:cs typeface="Arial" pitchFamily="34" charset="0"/>
            </a:rPr>
            <a:t> </a:t>
          </a:r>
          <a:r>
            <a:rPr lang="el-GR" sz="2400" b="1" kern="1200" dirty="0">
              <a:latin typeface="Arial" pitchFamily="34" charset="0"/>
              <a:cs typeface="Arial" pitchFamily="34" charset="0"/>
            </a:rPr>
            <a:t>Προοπτικό Σχέδιο </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Μουσική</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Αγγλικά ή Γαλλικά ή άλλη ξένη γλώσσα </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Φωτογραφία (μόνο στη Β΄ Λυκείου)</a:t>
          </a:r>
        </a:p>
        <a:p>
          <a:pPr marL="228600" lvl="1" indent="-228600" algn="l" defTabSz="1066800">
            <a:lnSpc>
              <a:spcPct val="90000"/>
            </a:lnSpc>
            <a:spcBef>
              <a:spcPct val="0"/>
            </a:spcBef>
            <a:spcAft>
              <a:spcPct val="15000"/>
            </a:spcAft>
            <a:buChar char="••"/>
          </a:pPr>
          <a:r>
            <a:rPr lang="el-GR" sz="2400" b="1" kern="1200" dirty="0">
              <a:latin typeface="Arial" pitchFamily="34" charset="0"/>
              <a:cs typeface="Arial" pitchFamily="34" charset="0"/>
            </a:rPr>
            <a:t>Γραφιστικές Εφαρμογές</a:t>
          </a:r>
        </a:p>
        <a:p>
          <a:pPr marL="171450" lvl="1" indent="-171450" algn="l" defTabSz="755650">
            <a:lnSpc>
              <a:spcPct val="90000"/>
            </a:lnSpc>
            <a:spcBef>
              <a:spcPct val="0"/>
            </a:spcBef>
            <a:spcAft>
              <a:spcPct val="15000"/>
            </a:spcAft>
            <a:buChar char="••"/>
          </a:pPr>
          <a:endParaRPr lang="el-GR" sz="1700" b="1" kern="1200" dirty="0">
            <a:latin typeface="Arial" pitchFamily="34" charset="0"/>
            <a:cs typeface="Arial" pitchFamily="34" charset="0"/>
          </a:endParaRPr>
        </a:p>
      </dsp:txBody>
      <dsp:txXfrm rot="-5400000">
        <a:off x="3867047" y="2834230"/>
        <a:ext cx="6836768" cy="2425413"/>
      </dsp:txXfrm>
    </dsp:sp>
    <dsp:sp modelId="{94354C91-2B7D-453F-8F5B-5146C7A4F1FD}">
      <dsp:nvSpPr>
        <dsp:cNvPr id="0" name=""/>
        <dsp:cNvSpPr/>
      </dsp:nvSpPr>
      <dsp:spPr>
        <a:xfrm>
          <a:off x="0" y="2759722"/>
          <a:ext cx="3896071" cy="25717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a:latin typeface="Arial" panose="020B0604020202020204" pitchFamily="34" charset="0"/>
              <a:cs typeface="Arial" panose="020B0604020202020204" pitchFamily="34" charset="0"/>
            </a:rPr>
            <a:t>Επιλεγόμενα Μαθήματα</a:t>
          </a:r>
          <a:r>
            <a:rPr lang="en-US" sz="3200" kern="1200" dirty="0">
              <a:latin typeface="Arial" panose="020B0604020202020204" pitchFamily="34" charset="0"/>
              <a:cs typeface="Arial" panose="020B0604020202020204" pitchFamily="34" charset="0"/>
            </a:rPr>
            <a:t> </a:t>
          </a:r>
          <a:r>
            <a:rPr lang="el-GR" sz="3200" kern="1200" dirty="0">
              <a:latin typeface="Arial" panose="020B0604020202020204" pitchFamily="34" charset="0"/>
              <a:cs typeface="Arial" panose="020B0604020202020204" pitchFamily="34" charset="0"/>
            </a:rPr>
            <a:t>(1</a:t>
          </a:r>
          <a:r>
            <a:rPr lang="en-US" sz="3200" kern="1200" dirty="0">
              <a:latin typeface="Arial" panose="020B0604020202020204" pitchFamily="34" charset="0"/>
              <a:cs typeface="Arial" panose="020B0604020202020204" pitchFamily="34" charset="0"/>
            </a:rPr>
            <a:t>x4=4)</a:t>
          </a:r>
          <a:endParaRPr lang="el-GR" sz="3200" kern="1200" dirty="0">
            <a:latin typeface="Arial" panose="020B0604020202020204" pitchFamily="34" charset="0"/>
            <a:cs typeface="Arial" panose="020B0604020202020204" pitchFamily="34" charset="0"/>
          </a:endParaRPr>
        </a:p>
      </dsp:txBody>
      <dsp:txXfrm>
        <a:off x="125541" y="2885263"/>
        <a:ext cx="3644989" cy="23206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21/02/2023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2/21/2023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a:p>
        </p:txBody>
      </p:sp>
    </p:spTree>
    <p:extLst>
      <p:ext uri="{BB962C8B-B14F-4D97-AF65-F5344CB8AC3E}">
        <p14:creationId xmlns:p14="http://schemas.microsoft.com/office/powerpoint/2010/main" val="275359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2</a:t>
            </a:fld>
            <a:endParaRPr lang="en-US"/>
          </a:p>
        </p:txBody>
      </p:sp>
    </p:spTree>
    <p:extLst>
      <p:ext uri="{BB962C8B-B14F-4D97-AF65-F5344CB8AC3E}">
        <p14:creationId xmlns:p14="http://schemas.microsoft.com/office/powerpoint/2010/main" val="7957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3</a:t>
            </a:fld>
            <a:endParaRPr lang="en-US"/>
          </a:p>
        </p:txBody>
      </p:sp>
    </p:spTree>
    <p:extLst>
      <p:ext uri="{BB962C8B-B14F-4D97-AF65-F5344CB8AC3E}">
        <p14:creationId xmlns:p14="http://schemas.microsoft.com/office/powerpoint/2010/main" val="48334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4</a:t>
            </a:fld>
            <a:endParaRPr lang="en-US"/>
          </a:p>
        </p:txBody>
      </p:sp>
    </p:spTree>
    <p:extLst>
      <p:ext uri="{BB962C8B-B14F-4D97-AF65-F5344CB8AC3E}">
        <p14:creationId xmlns:p14="http://schemas.microsoft.com/office/powerpoint/2010/main" val="74370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8</a:t>
            </a:fld>
            <a:endParaRPr lang="en-US"/>
          </a:p>
        </p:txBody>
      </p:sp>
    </p:spTree>
    <p:extLst>
      <p:ext uri="{BB962C8B-B14F-4D97-AF65-F5344CB8AC3E}">
        <p14:creationId xmlns:p14="http://schemas.microsoft.com/office/powerpoint/2010/main" val="116181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9</a:t>
            </a:fld>
            <a:endParaRPr lang="en-US"/>
          </a:p>
        </p:txBody>
      </p:sp>
    </p:spTree>
    <p:extLst>
      <p:ext uri="{BB962C8B-B14F-4D97-AF65-F5344CB8AC3E}">
        <p14:creationId xmlns:p14="http://schemas.microsoft.com/office/powerpoint/2010/main" val="34097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13</a:t>
            </a:fld>
            <a:endParaRPr lang="en-US"/>
          </a:p>
        </p:txBody>
      </p:sp>
    </p:spTree>
    <p:extLst>
      <p:ext uri="{BB962C8B-B14F-4D97-AF65-F5344CB8AC3E}">
        <p14:creationId xmlns:p14="http://schemas.microsoft.com/office/powerpoint/2010/main" val="7650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15</a:t>
            </a:fld>
            <a:endParaRPr lang="en-US"/>
          </a:p>
        </p:txBody>
      </p:sp>
    </p:spTree>
    <p:extLst>
      <p:ext uri="{BB962C8B-B14F-4D97-AF65-F5344CB8AC3E}">
        <p14:creationId xmlns:p14="http://schemas.microsoft.com/office/powerpoint/2010/main" val="140077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21</a:t>
            </a:fld>
            <a:endParaRPr lang="en-US"/>
          </a:p>
        </p:txBody>
      </p:sp>
    </p:spTree>
    <p:extLst>
      <p:ext uri="{BB962C8B-B14F-4D97-AF65-F5344CB8AC3E}">
        <p14:creationId xmlns:p14="http://schemas.microsoft.com/office/powerpoint/2010/main" val="4026691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0DA58E8-D77D-49AC-8D8F-215E9D356779}" type="datetime1">
              <a:rPr lang="en-GB" smtClean="0"/>
              <a:t>21/02/2023</a:t>
            </a:fld>
            <a:endParaRPr lang="en-GB"/>
          </a:p>
        </p:txBody>
      </p:sp>
      <p:sp>
        <p:nvSpPr>
          <p:cNvPr id="5" name="Footer Placeholder 4"/>
          <p:cNvSpPr>
            <a:spLocks noGrp="1"/>
          </p:cNvSpPr>
          <p:nvPr>
            <p:ph type="ftr" sz="quarter" idx="11"/>
          </p:nvPr>
        </p:nvSpPr>
        <p:spPr>
          <a:xfrm>
            <a:off x="1876424" y="5410201"/>
            <a:ext cx="5124886" cy="365125"/>
          </a:xfrm>
        </p:spPr>
        <p:txBody>
          <a:bodyPr/>
          <a:lstStyle/>
          <a:p>
            <a:r>
              <a:rPr lang="el-GR"/>
              <a:t>ΥΣΕΑ, ΟΚΤΩΒΡΙΟΣ 2022</a:t>
            </a:r>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9043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C29458-2599-43C5-A3A0-81E67CCA0F96}" type="datetime1">
              <a:rPr lang="en-GB" smtClean="0"/>
              <a:t>21/02/2023</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1962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764A89-8FDB-46B5-AD09-F97DA65149B0}" type="datetime1">
              <a:rPr lang="en-GB" smtClean="0"/>
              <a:t>21/02/2023</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9" name="Picture 8" descr="A picture containing food&#10;&#10;Description automatically generated">
            <a:extLst>
              <a:ext uri="{FF2B5EF4-FFF2-40B4-BE49-F238E27FC236}">
                <a16:creationId xmlns:a16="http://schemas.microsoft.com/office/drawing/2014/main" id="{46BF1FF2-72F4-420E-94D1-D70070DD71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75184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5A6576-C5FC-4A3F-89D2-D0DCEAFB8B6D}" type="datetime1">
              <a:rPr lang="en-GB" smtClean="0"/>
              <a:t>21/02/2023</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pic>
        <p:nvPicPr>
          <p:cNvPr id="10" name="Picture 9" descr="A picture containing food&#10;&#10;Description automatically generated">
            <a:extLst>
              <a:ext uri="{FF2B5EF4-FFF2-40B4-BE49-F238E27FC236}">
                <a16:creationId xmlns:a16="http://schemas.microsoft.com/office/drawing/2014/main" id="{033C797A-7ACA-42EC-91D2-8447992062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71722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540A41-411C-48CB-A16C-D66233468FBB}" type="datetime1">
              <a:rPr lang="en-GB" smtClean="0"/>
              <a:t>21/02/2023</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8" name="Picture 7" descr="A picture containing food&#10;&#10;Description automatically generated">
            <a:extLst>
              <a:ext uri="{FF2B5EF4-FFF2-40B4-BE49-F238E27FC236}">
                <a16:creationId xmlns:a16="http://schemas.microsoft.com/office/drawing/2014/main" id="{2AEA2076-CD0A-4DE4-A072-25C0676979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80877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D9F8258-E8D1-43CE-A864-27F73081D613}" type="datetime1">
              <a:rPr lang="en-GB" smtClean="0"/>
              <a:t>21/02/2023</a:t>
            </a:fld>
            <a:endParaRPr lang="en-GB"/>
          </a:p>
        </p:txBody>
      </p:sp>
      <p:sp>
        <p:nvSpPr>
          <p:cNvPr id="4" name="Footer Placeholder 3"/>
          <p:cNvSpPr>
            <a:spLocks noGrp="1"/>
          </p:cNvSpPr>
          <p:nvPr>
            <p:ph type="ftr" sz="quarter" idx="11"/>
          </p:nvPr>
        </p:nvSpPr>
        <p:spPr/>
        <p:txBody>
          <a:bodyPr/>
          <a:lstStyle/>
          <a:p>
            <a:r>
              <a:rPr lang="el-GR"/>
              <a:t>ΥΣΕΑ, ΟΚΤΩΒΡΙΟΣ 2022</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pic>
        <p:nvPicPr>
          <p:cNvPr id="13" name="Picture 12" descr="A picture containing food&#10;&#10;Description automatically generated">
            <a:extLst>
              <a:ext uri="{FF2B5EF4-FFF2-40B4-BE49-F238E27FC236}">
                <a16:creationId xmlns:a16="http://schemas.microsoft.com/office/drawing/2014/main" id="{17336939-1607-477C-B981-7E7583CF1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162613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024303D-3843-467E-88C8-1C1771AA1876}" type="datetime1">
              <a:rPr lang="en-GB" smtClean="0"/>
              <a:t>21/02/2023</a:t>
            </a:fld>
            <a:endParaRPr lang="en-GB"/>
          </a:p>
        </p:txBody>
      </p:sp>
      <p:sp>
        <p:nvSpPr>
          <p:cNvPr id="4" name="Footer Placeholder 3"/>
          <p:cNvSpPr>
            <a:spLocks noGrp="1"/>
          </p:cNvSpPr>
          <p:nvPr>
            <p:ph type="ftr" sz="quarter" idx="11"/>
          </p:nvPr>
        </p:nvSpPr>
        <p:spPr/>
        <p:txBody>
          <a:bodyPr/>
          <a:lstStyle/>
          <a:p>
            <a:r>
              <a:rPr lang="el-GR"/>
              <a:t>ΥΣΕΑ, ΟΚΤΩΒΡΙΟΣ 2022</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pic>
        <p:nvPicPr>
          <p:cNvPr id="15" name="Picture 14" descr="A picture containing food&#10;&#10;Description automatically generated">
            <a:extLst>
              <a:ext uri="{FF2B5EF4-FFF2-40B4-BE49-F238E27FC236}">
                <a16:creationId xmlns:a16="http://schemas.microsoft.com/office/drawing/2014/main" id="{A1E97855-491D-4DD6-94A6-DBB6FB077A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29063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839ACA-CBFC-43E9-AB57-AC0DD808AE9F}" type="datetime1">
              <a:rPr lang="en-GB" smtClean="0"/>
              <a:t>21/02/2023</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pic>
        <p:nvPicPr>
          <p:cNvPr id="7" name="Picture 6" descr="A picture containing food&#10;&#10;Description automatically generated">
            <a:extLst>
              <a:ext uri="{FF2B5EF4-FFF2-40B4-BE49-F238E27FC236}">
                <a16:creationId xmlns:a16="http://schemas.microsoft.com/office/drawing/2014/main" id="{5B2C66E3-9F64-4DE4-99D4-ED67FE5F4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161216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860815-6539-4D2A-B14F-D4FEFBD0E16A}" type="datetime1">
              <a:rPr lang="en-GB" smtClean="0"/>
              <a:t>21/02/2023</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pic>
        <p:nvPicPr>
          <p:cNvPr id="7" name="Picture 6" descr="A picture containing food&#10;&#10;Description automatically generated">
            <a:extLst>
              <a:ext uri="{FF2B5EF4-FFF2-40B4-BE49-F238E27FC236}">
                <a16:creationId xmlns:a16="http://schemas.microsoft.com/office/drawing/2014/main" id="{AD09B7CE-2545-4583-BF66-89DFB5C6EE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4075136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Table Placeholder 2"/>
          <p:cNvSpPr>
            <a:spLocks noGrp="1"/>
          </p:cNvSpPr>
          <p:nvPr>
            <p:ph type="tbl" idx="1"/>
          </p:nvPr>
        </p:nvSpPr>
        <p:spPr>
          <a:xfrm>
            <a:off x="609600" y="1481138"/>
            <a:ext cx="10972800" cy="4525962"/>
          </a:xfrm>
        </p:spPr>
        <p:txBody>
          <a:bodyPr/>
          <a:lstStyle/>
          <a:p>
            <a:endParaRPr lang="el-GR"/>
          </a:p>
        </p:txBody>
      </p:sp>
      <p:sp>
        <p:nvSpPr>
          <p:cNvPr id="4" name="Date Placeholder 3"/>
          <p:cNvSpPr>
            <a:spLocks noGrp="1"/>
          </p:cNvSpPr>
          <p:nvPr>
            <p:ph type="dt" sz="half" idx="10"/>
          </p:nvPr>
        </p:nvSpPr>
        <p:spPr>
          <a:xfrm>
            <a:off x="8970433" y="6408739"/>
            <a:ext cx="2559051" cy="365125"/>
          </a:xfrm>
        </p:spPr>
        <p:txBody>
          <a:bodyPr/>
          <a:lstStyle>
            <a:lvl1pPr>
              <a:defRPr/>
            </a:lvl1pPr>
          </a:lstStyle>
          <a:p>
            <a:pPr>
              <a:defRPr/>
            </a:pPr>
            <a:fld id="{ACCA1CB9-E191-4658-BF78-2CF1FA98D2DF}" type="datetime1">
              <a:rPr lang="en-GB" smtClean="0"/>
              <a:t>21/02/2023</a:t>
            </a:fld>
            <a:endParaRPr lang="el-GR"/>
          </a:p>
        </p:txBody>
      </p:sp>
      <p:sp>
        <p:nvSpPr>
          <p:cNvPr id="5" name="Footer Placeholder 4"/>
          <p:cNvSpPr>
            <a:spLocks noGrp="1"/>
          </p:cNvSpPr>
          <p:nvPr>
            <p:ph type="ftr" sz="quarter" idx="11"/>
          </p:nvPr>
        </p:nvSpPr>
        <p:spPr>
          <a:xfrm>
            <a:off x="5839884" y="6408739"/>
            <a:ext cx="3134783" cy="365125"/>
          </a:xfrm>
        </p:spPr>
        <p:txBody>
          <a:bodyPr/>
          <a:lstStyle>
            <a:lvl1pPr>
              <a:defRPr/>
            </a:lvl1pPr>
          </a:lstStyle>
          <a:p>
            <a:pPr>
              <a:defRPr/>
            </a:pPr>
            <a:r>
              <a:rPr lang="el-GR"/>
              <a:t>ΥΣΕΑ, ΟΚΤΩΒΡΙΟΣ 2022</a:t>
            </a:r>
          </a:p>
        </p:txBody>
      </p:sp>
      <p:sp>
        <p:nvSpPr>
          <p:cNvPr id="6" name="Slide Number Placeholder 5"/>
          <p:cNvSpPr>
            <a:spLocks noGrp="1"/>
          </p:cNvSpPr>
          <p:nvPr>
            <p:ph type="sldNum" sz="quarter" idx="12"/>
          </p:nvPr>
        </p:nvSpPr>
        <p:spPr>
          <a:xfrm>
            <a:off x="11529484" y="6408739"/>
            <a:ext cx="488949" cy="365125"/>
          </a:xfrm>
        </p:spPr>
        <p:txBody>
          <a:bodyPr/>
          <a:lstStyle>
            <a:lvl1pPr>
              <a:defRPr/>
            </a:lvl1pPr>
          </a:lstStyle>
          <a:p>
            <a:pPr>
              <a:defRPr/>
            </a:pPr>
            <a:fld id="{88EE6B02-8AE9-4411-9757-54114E439C77}" type="slidenum">
              <a:rPr lang="el-GR"/>
              <a:pPr>
                <a:defRPr/>
              </a:pPr>
              <a:t>‹#›</a:t>
            </a:fld>
            <a:endParaRPr lang="el-GR"/>
          </a:p>
        </p:txBody>
      </p:sp>
    </p:spTree>
    <p:extLst>
      <p:ext uri="{BB962C8B-B14F-4D97-AF65-F5344CB8AC3E}">
        <p14:creationId xmlns:p14="http://schemas.microsoft.com/office/powerpoint/2010/main" val="336661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03C93-1842-4E58-BB4D-2EA5B51BE4F2}" type="datetime1">
              <a:rPr lang="en-GB" smtClean="0"/>
              <a:t>21/02/2023</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37515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32F8EB-8AE0-4137-AA48-4206191D20AC}" type="datetime1">
              <a:rPr lang="en-GB" smtClean="0"/>
              <a:t>21/02/2023</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pic>
        <p:nvPicPr>
          <p:cNvPr id="7" name="Picture 6" descr="A picture containing food&#10;&#10;Description automatically generated">
            <a:extLst>
              <a:ext uri="{FF2B5EF4-FFF2-40B4-BE49-F238E27FC236}">
                <a16:creationId xmlns:a16="http://schemas.microsoft.com/office/drawing/2014/main" id="{FE6144C4-846E-424F-918D-B6CC6D5A23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16771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CE0EC3-6182-40FD-BCF0-EB83E426196B}" type="datetime1">
              <a:rPr lang="en-GB" smtClean="0"/>
              <a:t>21/02/2023</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8" name="Picture 7" descr="A picture containing food&#10;&#10;Description automatically generated">
            <a:extLst>
              <a:ext uri="{FF2B5EF4-FFF2-40B4-BE49-F238E27FC236}">
                <a16:creationId xmlns:a16="http://schemas.microsoft.com/office/drawing/2014/main" id="{3B973CC2-AED5-49AE-98BD-7B8FE58AE3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4547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C64002-4ACC-4B1B-A125-FE3E43253AB8}" type="datetime1">
              <a:rPr lang="en-GB" smtClean="0"/>
              <a:t>21/02/2023</a:t>
            </a:fld>
            <a:endParaRPr lang="en-GB"/>
          </a:p>
        </p:txBody>
      </p:sp>
      <p:sp>
        <p:nvSpPr>
          <p:cNvPr id="8" name="Footer Placeholder 7"/>
          <p:cNvSpPr>
            <a:spLocks noGrp="1"/>
          </p:cNvSpPr>
          <p:nvPr>
            <p:ph type="ftr" sz="quarter" idx="11"/>
          </p:nvPr>
        </p:nvSpPr>
        <p:spPr/>
        <p:txBody>
          <a:bodyPr/>
          <a:lstStyle/>
          <a:p>
            <a:r>
              <a:rPr lang="el-GR"/>
              <a:t>ΥΣΕΑ, ΟΚΤΩΒΡΙΟΣ 2022</a:t>
            </a:r>
            <a:endParaRPr lang="en-GB"/>
          </a:p>
        </p:txBody>
      </p:sp>
      <p:sp>
        <p:nvSpPr>
          <p:cNvPr id="9" name="Slide Number Placeholder 8"/>
          <p:cNvSpPr>
            <a:spLocks noGrp="1"/>
          </p:cNvSpPr>
          <p:nvPr>
            <p:ph type="sldNum" sz="quarter" idx="12"/>
          </p:nvPr>
        </p:nvSpPr>
        <p:spPr/>
        <p:txBody>
          <a:bodyPr/>
          <a:lstStyle/>
          <a:p>
            <a:fld id="{EAA9F439-BAD9-4CFB-8DE0-6CAA244BAADC}" type="slidenum">
              <a:rPr lang="en-GB" smtClean="0"/>
              <a:t>‹#›</a:t>
            </a:fld>
            <a:endParaRPr lang="en-GB"/>
          </a:p>
        </p:txBody>
      </p:sp>
      <p:pic>
        <p:nvPicPr>
          <p:cNvPr id="10" name="Picture 9" descr="A picture containing food&#10;&#10;Description automatically generated">
            <a:extLst>
              <a:ext uri="{FF2B5EF4-FFF2-40B4-BE49-F238E27FC236}">
                <a16:creationId xmlns:a16="http://schemas.microsoft.com/office/drawing/2014/main" id="{B058865D-3C3F-408D-94CB-5B737BBC3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169258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0E5BF9-5B3F-47DB-98F4-9A810097ECBE}" type="datetime1">
              <a:rPr lang="en-GB" smtClean="0"/>
              <a:t>21/02/2023</a:t>
            </a:fld>
            <a:endParaRPr lang="en-GB"/>
          </a:p>
        </p:txBody>
      </p:sp>
      <p:sp>
        <p:nvSpPr>
          <p:cNvPr id="4" name="Footer Placeholder 3"/>
          <p:cNvSpPr>
            <a:spLocks noGrp="1"/>
          </p:cNvSpPr>
          <p:nvPr>
            <p:ph type="ftr" sz="quarter" idx="11"/>
          </p:nvPr>
        </p:nvSpPr>
        <p:spPr/>
        <p:txBody>
          <a:bodyPr/>
          <a:lstStyle/>
          <a:p>
            <a:r>
              <a:rPr lang="el-GR"/>
              <a:t>ΥΣΕΑ, ΟΚΤΩΒΡΙΟΣ 2022</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70629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FC828-0D6D-404D-A33B-0FEA673C3992}" type="datetime1">
              <a:rPr lang="en-GB" smtClean="0"/>
              <a:t>21/02/2023</a:t>
            </a:fld>
            <a:endParaRPr lang="en-GB"/>
          </a:p>
        </p:txBody>
      </p:sp>
      <p:sp>
        <p:nvSpPr>
          <p:cNvPr id="3" name="Footer Placeholder 2"/>
          <p:cNvSpPr>
            <a:spLocks noGrp="1"/>
          </p:cNvSpPr>
          <p:nvPr>
            <p:ph type="ftr" sz="quarter" idx="11"/>
          </p:nvPr>
        </p:nvSpPr>
        <p:spPr/>
        <p:txBody>
          <a:bodyPr/>
          <a:lstStyle/>
          <a:p>
            <a:r>
              <a:rPr lang="el-GR"/>
              <a:t>ΥΣΕΑ, ΟΚΤΩΒΡΙΟΣ 2022</a:t>
            </a:r>
            <a:endParaRPr lang="en-GB"/>
          </a:p>
        </p:txBody>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5753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236BDA-75A4-455D-8EAA-F8F2E4697AF5}" type="datetime1">
              <a:rPr lang="en-GB" smtClean="0"/>
              <a:t>21/02/2023</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8" name="Picture 7" descr="A picture containing food&#10;&#10;Description automatically generated">
            <a:extLst>
              <a:ext uri="{FF2B5EF4-FFF2-40B4-BE49-F238E27FC236}">
                <a16:creationId xmlns:a16="http://schemas.microsoft.com/office/drawing/2014/main" id="{FC598C0E-286B-4E56-8872-2149E5D826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365580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0A220E-B8CE-46BC-A2D1-F79F8B6D719B}" type="datetime1">
              <a:rPr lang="en-GB" smtClean="0"/>
              <a:t>21/02/2023</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pic>
        <p:nvPicPr>
          <p:cNvPr id="8" name="Picture 7" descr="A picture containing food&#10;&#10;Description automatically generated">
            <a:extLst>
              <a:ext uri="{FF2B5EF4-FFF2-40B4-BE49-F238E27FC236}">
                <a16:creationId xmlns:a16="http://schemas.microsoft.com/office/drawing/2014/main" id="{0D75E3B8-1EFF-44BE-A049-15224A7F12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771" y="93422"/>
            <a:ext cx="1494554" cy="890154"/>
          </a:xfrm>
          <a:prstGeom prst="rect">
            <a:avLst/>
          </a:prstGeom>
        </p:spPr>
      </p:pic>
    </p:spTree>
    <p:extLst>
      <p:ext uri="{BB962C8B-B14F-4D97-AF65-F5344CB8AC3E}">
        <p14:creationId xmlns:p14="http://schemas.microsoft.com/office/powerpoint/2010/main" val="51973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prstClr val="black"/>
              <a:schemeClr val="tx2">
                <a:tint val="45000"/>
                <a:satMod val="400000"/>
              </a:schemeClr>
            </a:duotone>
            <a:extLst>
              <a:ext uri="{BEBA8EAE-BF5A-486C-A8C5-ECC9F3942E4B}">
                <a14:imgProps xmlns:a14="http://schemas.microsoft.com/office/drawing/2010/main">
                  <a14:imgLayer r:embed="rId21">
                    <a14:imgEffect>
                      <a14:colorTemperature colorTemp="15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1DFD5C3-568E-4294-9FEB-E67AE5C5279D}" type="datetime1">
              <a:rPr lang="en-GB" smtClean="0"/>
              <a:t>21/02/2023</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l-GR"/>
              <a:t>ΥΣΕΑ, ΟΚΤΩΒΡΙΟΣ 2022</a:t>
            </a:r>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14806190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www.cut.ac.cy/" TargetMode="External"/><Relationship Id="rId3" Type="http://schemas.openxmlformats.org/officeDocument/2006/relationships/hyperlink" Target="http://www.minedu.gov.gr/" TargetMode="External"/><Relationship Id="rId7" Type="http://schemas.openxmlformats.org/officeDocument/2006/relationships/hyperlink" Target="https://www.ucy.ac.cy/" TargetMode="External"/><Relationship Id="rId2" Type="http://schemas.openxmlformats.org/officeDocument/2006/relationships/hyperlink" Target="http://www.moec.gov.cy/" TargetMode="External"/><Relationship Id="rId1" Type="http://schemas.openxmlformats.org/officeDocument/2006/relationships/slideLayout" Target="../slideLayouts/slideLayout2.xml"/><Relationship Id="rId6" Type="http://schemas.openxmlformats.org/officeDocument/2006/relationships/hyperlink" Target="https://panexams.moec.gov.cy/index.php/el/" TargetMode="External"/><Relationship Id="rId5" Type="http://schemas.openxmlformats.org/officeDocument/2006/relationships/hyperlink" Target="https://www.dipae.ac.cy/index.php/el/" TargetMode="External"/><Relationship Id="rId10" Type="http://schemas.openxmlformats.org/officeDocument/2006/relationships/hyperlink" Target="https://www.anad.org.cy/" TargetMode="External"/><Relationship Id="rId4" Type="http://schemas.openxmlformats.org/officeDocument/2006/relationships/hyperlink" Target="https://www.highereducation.ac.cy/index.php/el/" TargetMode="External"/><Relationship Id="rId9" Type="http://schemas.openxmlformats.org/officeDocument/2006/relationships/hyperlink" Target="http://www.moec.gov.cy/ysea/gr_cy_aaei_links.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mieek.ac.cy/index.php/el/" TargetMode="External"/><Relationship Id="rId7" Type="http://schemas.openxmlformats.org/officeDocument/2006/relationships/hyperlink" Target="https://www.culture.gov.gr/el/service/SitePages/view.aspx?iID=2619" TargetMode="External"/><Relationship Id="rId2" Type="http://schemas.openxmlformats.org/officeDocument/2006/relationships/hyperlink" Target="https://www.police.gov.cy/police/police.nsf/policeacademy_gr/policeacademy_gr?opendocument" TargetMode="External"/><Relationship Id="rId1" Type="http://schemas.openxmlformats.org/officeDocument/2006/relationships/slideLayout" Target="../slideLayouts/slideLayout2.xml"/><Relationship Id="rId6" Type="http://schemas.openxmlformats.org/officeDocument/2006/relationships/hyperlink" Target="http://www.moec.gov.cy/ypexams/exams/anotates-sholes-kalon-tehnon.html" TargetMode="External"/><Relationship Id="rId5" Type="http://schemas.openxmlformats.org/officeDocument/2006/relationships/hyperlink" Target="https://jtest8.schools.ac.cy/index.php/el/scholi-xenagon" TargetMode="External"/><Relationship Id="rId4" Type="http://schemas.openxmlformats.org/officeDocument/2006/relationships/hyperlink" Target="http://www.moa.gov.cy/moa/fc/Forestry.nsf/index_gr/index_gr?OpenDocumen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moec.gov.cy/ysea/cy_links_syndesmoi.html" TargetMode="External"/><Relationship Id="rId3" Type="http://schemas.openxmlformats.org/officeDocument/2006/relationships/hyperlink" Target="https://www.culture.gov.gr/el/service/SitePages/view.aspx?iID=2619" TargetMode="External"/><Relationship Id="rId7" Type="http://schemas.openxmlformats.org/officeDocument/2006/relationships/hyperlink" Target="http://www.moec.gov.cy/ysea/cy_links.html" TargetMode="External"/><Relationship Id="rId2" Type="http://schemas.openxmlformats.org/officeDocument/2006/relationships/hyperlink" Target="https://www.highereducation.ac.cy/index.php/el/iste-dramatiki-vladimiros-kyriakidis-el" TargetMode="External"/><Relationship Id="rId1" Type="http://schemas.openxmlformats.org/officeDocument/2006/relationships/slideLayout" Target="../slideLayouts/slideLayout2.xml"/><Relationship Id="rId6" Type="http://schemas.openxmlformats.org/officeDocument/2006/relationships/hyperlink" Target="http://www.moec.gov.cy/ysea/spoudes_exoteriko.html" TargetMode="External"/><Relationship Id="rId5" Type="http://schemas.openxmlformats.org/officeDocument/2006/relationships/hyperlink" Target="https://www.eoppep.gr/index.php/el/structure-and-program-certification/2-uncategorised/216-2013-02-01-13-48-35" TargetMode="External"/><Relationship Id="rId4" Type="http://schemas.openxmlformats.org/officeDocument/2006/relationships/hyperlink" Target="http://www.et.gr/api/Download_Small/?fek_pdf=2022020266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71061" y="447472"/>
            <a:ext cx="11423374" cy="6138858"/>
          </a:xfrm>
        </p:spPr>
        <p:txBody>
          <a:bodyPr>
            <a:normAutofit/>
          </a:bodyPr>
          <a:lstStyle/>
          <a:p>
            <a:pPr marL="0" indent="0" algn="ctr">
              <a:buNone/>
            </a:pPr>
            <a:r>
              <a:rPr lang="el-GR" sz="4400" dirty="0" smtClean="0">
                <a:solidFill>
                  <a:srgbClr val="FF0066"/>
                </a:solidFill>
                <a:latin typeface="Times New Roman" panose="02020603050405020304" pitchFamily="18" charset="0"/>
                <a:cs typeface="Times New Roman" panose="02020603050405020304" pitchFamily="18" charset="0"/>
              </a:rPr>
              <a:t>Επιλογές Μαθημάτων και Κατευθύνσεων για την Α΄ Λυκείου</a:t>
            </a:r>
            <a:endParaRPr lang="el-GR" sz="2000" b="1" i="1" dirty="0">
              <a:solidFill>
                <a:schemeClr val="bg2"/>
              </a:solidFill>
            </a:endParaRPr>
          </a:p>
          <a:p>
            <a:pPr marL="0" indent="0" algn="ctr">
              <a:buNone/>
            </a:pPr>
            <a:endParaRPr lang="en-US" sz="4400" b="1" i="1" dirty="0">
              <a:solidFill>
                <a:schemeClr val="bg2"/>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854259" y="3546088"/>
            <a:ext cx="4709878" cy="2874167"/>
          </a:xfrm>
          <a:prstGeom prst="rect">
            <a:avLst/>
          </a:prstGeom>
        </p:spPr>
      </p:pic>
      <p:sp>
        <p:nvSpPr>
          <p:cNvPr id="2" name="Slide Number Placeholder 1"/>
          <p:cNvSpPr>
            <a:spLocks noGrp="1"/>
          </p:cNvSpPr>
          <p:nvPr>
            <p:ph type="sldNum" sz="quarter" idx="12"/>
          </p:nvPr>
        </p:nvSpPr>
        <p:spPr/>
        <p:txBody>
          <a:bodyPr/>
          <a:lstStyle/>
          <a:p>
            <a:fld id="{EAA9F439-BAD9-4CFB-8DE0-6CAA244BAADC}" type="slidenum">
              <a:rPr lang="en-GB" smtClean="0"/>
              <a:t>1</a:t>
            </a:fld>
            <a:endParaRPr lang="en-GB"/>
          </a:p>
        </p:txBody>
      </p:sp>
    </p:spTree>
    <p:extLst>
      <p:ext uri="{BB962C8B-B14F-4D97-AF65-F5344CB8AC3E}">
        <p14:creationId xmlns:p14="http://schemas.microsoft.com/office/powerpoint/2010/main" val="3667950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0427" y="409903"/>
            <a:ext cx="9417269" cy="5838496"/>
          </a:xfrm>
          <a:prstGeom prst="rect">
            <a:avLst/>
          </a:prstGeom>
          <a:noFill/>
          <a:ln>
            <a:noFill/>
          </a:ln>
        </p:spPr>
      </p:pic>
      <p:sp>
        <p:nvSpPr>
          <p:cNvPr id="2" name="Slide Number Placeholder 1"/>
          <p:cNvSpPr>
            <a:spLocks noGrp="1"/>
          </p:cNvSpPr>
          <p:nvPr>
            <p:ph type="sldNum" sz="quarter" idx="12"/>
          </p:nvPr>
        </p:nvSpPr>
        <p:spPr/>
        <p:txBody>
          <a:bodyPr/>
          <a:lstStyle/>
          <a:p>
            <a:fld id="{EAA9F439-BAD9-4CFB-8DE0-6CAA244BAADC}" type="slidenum">
              <a:rPr lang="en-GB" smtClean="0"/>
              <a:t>10</a:t>
            </a:fld>
            <a:endParaRPr lang="en-GB"/>
          </a:p>
        </p:txBody>
      </p:sp>
      <p:sp>
        <p:nvSpPr>
          <p:cNvPr id="3" name="Footer Placeholder 2"/>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43273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963879" y="1704790"/>
          <a:ext cx="10296788" cy="4988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43001" y="2568"/>
            <a:ext cx="9905998" cy="1478570"/>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Κ1</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ΚλαΣικΩν</a:t>
            </a:r>
            <a:r>
              <a:rPr lang="el-GR" b="1" dirty="0">
                <a:solidFill>
                  <a:srgbClr val="002060"/>
                </a:solidFill>
                <a:latin typeface="Arial" panose="020B0604020202020204" pitchFamily="34" charset="0"/>
                <a:cs typeface="Arial" panose="020B0604020202020204" pitchFamily="34" charset="0"/>
              </a:rPr>
              <a:t> και</a:t>
            </a:r>
            <a:br>
              <a:rPr lang="el-GR" b="1" dirty="0">
                <a:solidFill>
                  <a:srgbClr val="002060"/>
                </a:solidFill>
                <a:latin typeface="Arial" panose="020B0604020202020204" pitchFamily="34" charset="0"/>
                <a:cs typeface="Arial" panose="020B0604020202020204" pitchFamily="34" charset="0"/>
              </a:rPr>
            </a:b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ΑνθρωπιστικΩν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ΣπουδΩν</a:t>
            </a:r>
            <a:r>
              <a:rPr lang="el-GR" b="1" dirty="0">
                <a:solidFill>
                  <a:srgbClr val="002060"/>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EAA9F439-BAD9-4CFB-8DE0-6CAA244BAADC}" type="slidenum">
              <a:rPr lang="en-GB" smtClean="0"/>
              <a:t>11</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54506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1" y="111615"/>
            <a:ext cx="9905998" cy="1478570"/>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Κ2</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ΞΕνων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ΓλωσσΩν</a:t>
            </a:r>
            <a:r>
              <a:rPr lang="el-GR" b="1" dirty="0">
                <a:solidFill>
                  <a:srgbClr val="002060"/>
                </a:solidFill>
                <a:latin typeface="Arial" panose="020B0604020202020204" pitchFamily="34" charset="0"/>
                <a:cs typeface="Arial" panose="020B0604020202020204" pitchFamily="34" charset="0"/>
              </a:rPr>
              <a:t/>
            </a:r>
            <a:br>
              <a:rPr lang="el-GR" b="1" dirty="0">
                <a:solidFill>
                  <a:srgbClr val="002060"/>
                </a:solidFill>
                <a:latin typeface="Arial" panose="020B0604020202020204" pitchFamily="34" charset="0"/>
                <a:cs typeface="Arial" panose="020B0604020202020204" pitchFamily="34" charset="0"/>
              </a:rPr>
            </a:br>
            <a:r>
              <a:rPr lang="el-GR" b="1" dirty="0">
                <a:solidFill>
                  <a:srgbClr val="002060"/>
                </a:solidFill>
                <a:latin typeface="Arial" panose="020B0604020202020204" pitchFamily="34" charset="0"/>
                <a:cs typeface="Arial" panose="020B0604020202020204" pitchFamily="34" charset="0"/>
              </a:rPr>
              <a:t>        και </a:t>
            </a:r>
            <a:r>
              <a:rPr lang="el-GR" b="1" dirty="0" err="1">
                <a:solidFill>
                  <a:srgbClr val="002060"/>
                </a:solidFill>
                <a:latin typeface="Arial" panose="020B0604020202020204" pitchFamily="34" charset="0"/>
                <a:cs typeface="Arial" panose="020B0604020202020204" pitchFamily="34" charset="0"/>
              </a:rPr>
              <a:t>ΕυρωπαϊκΩν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ΣπουδΩν</a:t>
            </a:r>
            <a:r>
              <a:rPr lang="el-GR" b="1" dirty="0">
                <a:solidFill>
                  <a:srgbClr val="002060"/>
                </a:solidFill>
                <a:latin typeface="Arial" panose="020B0604020202020204" pitchFamily="34" charset="0"/>
                <a:cs typeface="Arial" panose="020B0604020202020204" pitchFamily="34" charset="0"/>
              </a:rPr>
              <a:t> </a:t>
            </a:r>
          </a:p>
        </p:txBody>
      </p:sp>
      <p:graphicFrame>
        <p:nvGraphicFramePr>
          <p:cNvPr id="4" name="Content Placeholder 7"/>
          <p:cNvGraphicFramePr>
            <a:graphicFrameLocks noGrp="1"/>
          </p:cNvGraphicFramePr>
          <p:nvPr>
            <p:ph idx="1"/>
          </p:nvPr>
        </p:nvGraphicFramePr>
        <p:xfrm>
          <a:off x="867229" y="1787235"/>
          <a:ext cx="10444237" cy="4959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AA9F439-BAD9-4CFB-8DE0-6CAA244BAADC}" type="slidenum">
              <a:rPr lang="en-GB" smtClean="0"/>
              <a:t>12</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208636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785" y="260353"/>
            <a:ext cx="10508776" cy="936625"/>
          </a:xfrm>
        </p:spPr>
        <p:txBody>
          <a:bodyPr>
            <a:noAutofit/>
          </a:bodyPr>
          <a:lstStyle/>
          <a:p>
            <a:pPr algn="ctr" eaLnBrk="1" hangingPunct="1"/>
            <a:r>
              <a:rPr lang="el-GR" altLang="el-GR" b="1" dirty="0">
                <a:solidFill>
                  <a:srgbClr val="002060"/>
                </a:solidFill>
                <a:latin typeface="Arial" panose="020B0604020202020204" pitchFamily="34" charset="0"/>
                <a:cs typeface="Arial" panose="020B0604020202020204" pitchFamily="34" charset="0"/>
              </a:rPr>
              <a:t>ΚΑΤΕΥΘΥΝΣΕΙΣ ΚΑΙ ΕΝΔΕΙΚΤΙΚΕΣ ΣΠΟΥΔΕΣ</a:t>
            </a:r>
            <a:endParaRPr lang="en-GB" altLang="el-GR"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nvPr>
        </p:nvGraphicFramePr>
        <p:xfrm>
          <a:off x="253999" y="1196978"/>
          <a:ext cx="11751734" cy="5508622"/>
        </p:xfrm>
        <a:graphic>
          <a:graphicData uri="http://schemas.openxmlformats.org/drawingml/2006/table">
            <a:tbl>
              <a:tblPr firstRow="1" bandRow="1">
                <a:tableStyleId>{5C22544A-7EE6-4342-B048-85BDC9FD1C3A}</a:tableStyleId>
              </a:tblPr>
              <a:tblGrid>
                <a:gridCol w="5875867">
                  <a:extLst>
                    <a:ext uri="{9D8B030D-6E8A-4147-A177-3AD203B41FA5}">
                      <a16:colId xmlns:a16="http://schemas.microsoft.com/office/drawing/2014/main" val="20000"/>
                    </a:ext>
                  </a:extLst>
                </a:gridCol>
                <a:gridCol w="5875867">
                  <a:extLst>
                    <a:ext uri="{9D8B030D-6E8A-4147-A177-3AD203B41FA5}">
                      <a16:colId xmlns:a16="http://schemas.microsoft.com/office/drawing/2014/main" val="20001"/>
                    </a:ext>
                  </a:extLst>
                </a:gridCol>
              </a:tblGrid>
              <a:tr h="2188714">
                <a:tc>
                  <a:txBody>
                    <a:bodyPr/>
                    <a:lstStyle/>
                    <a:p>
                      <a:pPr algn="ctr">
                        <a:lnSpc>
                          <a:spcPct val="115000"/>
                        </a:lnSpc>
                        <a:spcAft>
                          <a:spcPts val="0"/>
                        </a:spcAft>
                      </a:pPr>
                      <a:r>
                        <a:rPr lang="el-GR" sz="2800" b="1" dirty="0">
                          <a:effectLst/>
                          <a:latin typeface="Arial" panose="020B0604020202020204" pitchFamily="34" charset="0"/>
                          <a:ea typeface="Calibri" panose="020F0502020204030204" pitchFamily="34" charset="0"/>
                          <a:cs typeface="Times New Roman" panose="02020603050405020304" pitchFamily="18" charset="0"/>
                        </a:rPr>
                        <a:t>ΚΑΤΕΥΘΥΝΣΗ 1: </a:t>
                      </a:r>
                    </a:p>
                    <a:p>
                      <a:pPr algn="ctr">
                        <a:lnSpc>
                          <a:spcPct val="115000"/>
                        </a:lnSpc>
                        <a:spcAft>
                          <a:spcPts val="0"/>
                        </a:spcAft>
                      </a:pPr>
                      <a:r>
                        <a:rPr lang="el-GR" sz="2400" b="1"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ΚΛΑΣΙΚΩΝ ΚΑΙ ΑΝΘΡΩΠΙΣΤΙΚΩΝ ΣΠΟΥΔΩΝ</a:t>
                      </a:r>
                      <a:endParaRPr lang="en-GB" sz="24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38581" marR="38581" marT="0" marB="0"/>
                </a:tc>
                <a:tc>
                  <a:txBody>
                    <a:bodyPr/>
                    <a:lstStyle/>
                    <a:p>
                      <a:pPr algn="ctr">
                        <a:lnSpc>
                          <a:spcPct val="115000"/>
                        </a:lnSpc>
                        <a:spcAft>
                          <a:spcPts val="0"/>
                        </a:spcAft>
                      </a:pPr>
                      <a:r>
                        <a:rPr lang="el-GR" sz="2800" b="1" dirty="0">
                          <a:effectLst/>
                          <a:latin typeface="Arial" panose="020B0604020202020204" pitchFamily="34" charset="0"/>
                          <a:ea typeface="Calibri" panose="020F0502020204030204" pitchFamily="34" charset="0"/>
                          <a:cs typeface="Times New Roman" panose="02020603050405020304" pitchFamily="18" charset="0"/>
                        </a:rPr>
                        <a:t>ΚΑΤΕΥΘΥΝΣΗ 2:</a:t>
                      </a:r>
                    </a:p>
                    <a:p>
                      <a:pPr algn="ctr">
                        <a:lnSpc>
                          <a:spcPct val="115000"/>
                        </a:lnSpc>
                        <a:spcAft>
                          <a:spcPts val="0"/>
                        </a:spcAft>
                      </a:pPr>
                      <a:r>
                        <a:rPr lang="el-GR" sz="2400" b="1"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ΞΕΝΩΝ ΓΛΩΣΣΩΝ ΚΑΙ ΕΥΡΩΠΑΙΚΩΝ ΣΠΟΥΔΩΝ</a:t>
                      </a:r>
                      <a:endParaRPr lang="en-GB" sz="24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38581" marR="38581" marT="0" marB="0"/>
                </a:tc>
                <a:extLst>
                  <a:ext uri="{0D108BD9-81ED-4DB2-BD59-A6C34878D82A}">
                    <a16:rowId xmlns:a16="http://schemas.microsoft.com/office/drawing/2014/main" val="10000"/>
                  </a:ext>
                </a:extLst>
              </a:tr>
              <a:tr h="3319908">
                <a:tc gridSpan="2">
                  <a:txBody>
                    <a:bodyPr/>
                    <a:lstStyle/>
                    <a:p>
                      <a:pPr algn="ctr"/>
                      <a:endParaRPr lang="en-GB" sz="2800" b="1" dirty="0">
                        <a:solidFill>
                          <a:schemeClr val="accent2">
                            <a:lumMod val="50000"/>
                          </a:schemeClr>
                        </a:solidFill>
                      </a:endParaRPr>
                    </a:p>
                  </a:txBody>
                  <a:tcPr marL="51441" marR="51441" marT="34283" marB="34283"/>
                </a:tc>
                <a:tc h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nvGraphicFramePr>
        <p:xfrm>
          <a:off x="253999" y="2786742"/>
          <a:ext cx="11717868" cy="3918857"/>
        </p:xfrm>
        <a:graphic>
          <a:graphicData uri="http://schemas.openxmlformats.org/drawingml/2006/table">
            <a:tbl>
              <a:tblPr firstRow="1" bandRow="1">
                <a:tableStyleId>{5C22544A-7EE6-4342-B048-85BDC9FD1C3A}</a:tableStyleId>
              </a:tblPr>
              <a:tblGrid>
                <a:gridCol w="5858934">
                  <a:extLst>
                    <a:ext uri="{9D8B030D-6E8A-4147-A177-3AD203B41FA5}">
                      <a16:colId xmlns:a16="http://schemas.microsoft.com/office/drawing/2014/main" val="1199553964"/>
                    </a:ext>
                  </a:extLst>
                </a:gridCol>
                <a:gridCol w="5858934">
                  <a:extLst>
                    <a:ext uri="{9D8B030D-6E8A-4147-A177-3AD203B41FA5}">
                      <a16:colId xmlns:a16="http://schemas.microsoft.com/office/drawing/2014/main" val="3585309612"/>
                    </a:ext>
                  </a:extLst>
                </a:gridCol>
              </a:tblGrid>
              <a:tr h="3918857">
                <a:tc>
                  <a:txBody>
                    <a:bodyPr/>
                    <a:lstStyle/>
                    <a:p>
                      <a:pPr algn="l">
                        <a:lnSpc>
                          <a:spcPts val="3000"/>
                        </a:lnSpc>
                      </a:pPr>
                      <a:r>
                        <a:rPr lang="el-GR" sz="2400" b="1" kern="1200" dirty="0">
                          <a:solidFill>
                            <a:srgbClr val="360B04"/>
                          </a:solidFill>
                          <a:effectLst/>
                          <a:latin typeface="Arial" panose="020B0604020202020204" pitchFamily="34" charset="0"/>
                          <a:ea typeface="+mn-ea"/>
                          <a:cs typeface="Arial" panose="020B0604020202020204" pitchFamily="34" charset="0"/>
                        </a:rPr>
                        <a:t>Νομική, Ελληνική Φιλολογία, Νεοελληνικές Σπουδές, Κλασσικές Σπουδές, Φιλοσοφία, Ιστορία - Αρχαιολογία, Ξένες Φιλολογίες, Θεολογία, Ιερατικές Σπουδές</a:t>
                      </a:r>
                      <a:endParaRPr lang="en-GB" sz="2400" b="1" kern="1200" dirty="0">
                        <a:solidFill>
                          <a:srgbClr val="360B04"/>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Πολιτικές Επιστήμες, Δημοσιογραφία, Κοινωνιολογία κ.ά.</a:t>
                      </a:r>
                      <a:endParaRPr lang="en-GB" sz="2400" b="1" dirty="0">
                        <a:solidFill>
                          <a:srgbClr val="360B04"/>
                        </a:solidFill>
                        <a:latin typeface="Arial" panose="020B0604020202020204" pitchFamily="34" charset="0"/>
                        <a:cs typeface="Arial" panose="020B0604020202020204" pitchFamily="34" charset="0"/>
                      </a:endParaRPr>
                    </a:p>
                    <a:p>
                      <a:pPr algn="ctr"/>
                      <a:endParaRPr lang="en-GB" dirty="0">
                        <a:solidFill>
                          <a:srgbClr val="360B04"/>
                        </a:solidFill>
                      </a:endParaRPr>
                    </a:p>
                  </a:txBody>
                  <a:tcPr marL="68580" marR="68580">
                    <a:solidFill>
                      <a:schemeClr val="accent1">
                        <a:lumMod val="20000"/>
                        <a:lumOff val="80000"/>
                      </a:schemeClr>
                    </a:solidFill>
                  </a:tcPr>
                </a:tc>
                <a:tc>
                  <a:txBody>
                    <a:bodyPr/>
                    <a:lstStyle/>
                    <a:p>
                      <a:pPr>
                        <a:lnSpc>
                          <a:spcPts val="3000"/>
                        </a:lnSpc>
                      </a:pPr>
                      <a:r>
                        <a:rPr lang="el-GR" sz="2400" b="1" kern="1200" dirty="0">
                          <a:solidFill>
                            <a:srgbClr val="360B04"/>
                          </a:solidFill>
                          <a:effectLst/>
                          <a:latin typeface="Arial" panose="020B0604020202020204" pitchFamily="34" charset="0"/>
                          <a:ea typeface="+mn-ea"/>
                          <a:cs typeface="Arial" panose="020B0604020202020204" pitchFamily="34" charset="0"/>
                        </a:rPr>
                        <a:t>    Ξένες Φιλολογίες</a:t>
                      </a:r>
                      <a:r>
                        <a:rPr lang="en-US" sz="2400" b="1" kern="1200" dirty="0">
                          <a:solidFill>
                            <a:srgbClr val="360B04"/>
                          </a:solidFill>
                          <a:effectLst/>
                          <a:latin typeface="Arial" panose="020B0604020202020204" pitchFamily="34" charset="0"/>
                          <a:ea typeface="+mn-ea"/>
                          <a:cs typeface="Arial" panose="020B0604020202020204" pitchFamily="34" charset="0"/>
                        </a:rPr>
                        <a:t>,</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Μετάφραση-Διερμηνεία,</a:t>
                      </a:r>
                      <a:endParaRPr lang="en-GB" sz="2400" b="1" dirty="0">
                        <a:solidFill>
                          <a:srgbClr val="360B04"/>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Πολιτικές Επιστήμες,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Δημοσιογραφία,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Κοινωνιολογία,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Γαλλικών και Ευρωπαϊκών</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Arial" panose="020B0604020202020204" pitchFamily="34" charset="0"/>
                          <a:ea typeface="+mn-ea"/>
                          <a:cs typeface="Arial" panose="020B0604020202020204" pitchFamily="34" charset="0"/>
                        </a:rPr>
                        <a:t>    Σπουδών κ.ά.</a:t>
                      </a:r>
                      <a:endParaRPr lang="en-GB" sz="2400" b="1" dirty="0">
                        <a:solidFill>
                          <a:srgbClr val="360B04"/>
                        </a:solidFill>
                        <a:latin typeface="Arial" panose="020B0604020202020204" pitchFamily="34" charset="0"/>
                        <a:cs typeface="Arial" panose="020B0604020202020204" pitchFamily="34" charset="0"/>
                      </a:endParaRPr>
                    </a:p>
                    <a:p>
                      <a:endParaRPr lang="en-GB" dirty="0">
                        <a:solidFill>
                          <a:srgbClr val="360B04"/>
                        </a:solidFill>
                      </a:endParaRPr>
                    </a:p>
                  </a:txBody>
                  <a:tcPr marL="68580" marR="68580">
                    <a:solidFill>
                      <a:schemeClr val="accent1">
                        <a:lumMod val="20000"/>
                        <a:lumOff val="80000"/>
                      </a:schemeClr>
                    </a:solidFill>
                  </a:tcPr>
                </a:tc>
                <a:extLst>
                  <a:ext uri="{0D108BD9-81ED-4DB2-BD59-A6C34878D82A}">
                    <a16:rowId xmlns:a16="http://schemas.microsoft.com/office/drawing/2014/main" val="4133665572"/>
                  </a:ext>
                </a:extLst>
              </a:tr>
            </a:tbl>
          </a:graphicData>
        </a:graphic>
      </p:graphicFrame>
      <p:sp>
        <p:nvSpPr>
          <p:cNvPr id="4" name="Slide Number Placeholder 3"/>
          <p:cNvSpPr>
            <a:spLocks noGrp="1"/>
          </p:cNvSpPr>
          <p:nvPr>
            <p:ph type="sldNum" sz="quarter" idx="12"/>
          </p:nvPr>
        </p:nvSpPr>
        <p:spPr/>
        <p:txBody>
          <a:bodyPr/>
          <a:lstStyle/>
          <a:p>
            <a:fld id="{EAA9F439-BAD9-4CFB-8DE0-6CAA244BAADC}" type="slidenum">
              <a:rPr lang="en-GB" smtClean="0"/>
              <a:t>13</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2242552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229" y="116632"/>
            <a:ext cx="10798627" cy="1512168"/>
          </a:xfrm>
        </p:spPr>
        <p:txBody>
          <a:bodyPr>
            <a:noAutofit/>
          </a:bodyPr>
          <a:lstStyle/>
          <a:p>
            <a:pPr>
              <a:defRPr/>
            </a:pPr>
            <a:r>
              <a:rPr lang="el-GR" sz="3200" b="1" dirty="0">
                <a:solidFill>
                  <a:srgbClr val="FF0000"/>
                </a:solidFill>
                <a:highlight>
                  <a:srgbClr val="FFFF66"/>
                </a:highlight>
                <a:latin typeface="Arial" panose="020B0604020202020204" pitchFamily="34" charset="0"/>
                <a:cs typeface="Arial" panose="020B0604020202020204" pitchFamily="34" charset="0"/>
              </a:rPr>
              <a:t>Κ3</a:t>
            </a:r>
            <a:r>
              <a:rPr lang="el-GR" sz="3200" dirty="0">
                <a:solidFill>
                  <a:srgbClr val="FF0000"/>
                </a:solidFill>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ΚατεΥθυνση</a:t>
            </a:r>
            <a:r>
              <a:rPr lang="el-GR" sz="3200" b="1" dirty="0">
                <a:solidFill>
                  <a:srgbClr val="002060"/>
                </a:solidFill>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ΘετικΩν</a:t>
            </a:r>
            <a:r>
              <a:rPr lang="el-GR" sz="3200" b="1" dirty="0">
                <a:solidFill>
                  <a:srgbClr val="002060"/>
                </a:solidFill>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ΕπιστημΩν</a:t>
            </a:r>
            <a:r>
              <a:rPr lang="el-GR" sz="3200" b="1" dirty="0">
                <a:solidFill>
                  <a:srgbClr val="002060"/>
                </a:solidFill>
                <a:latin typeface="Arial" panose="020B0604020202020204" pitchFamily="34" charset="0"/>
                <a:cs typeface="Arial" panose="020B0604020202020204" pitchFamily="34" charset="0"/>
              </a:rPr>
              <a:t>/</a:t>
            </a:r>
            <a:br>
              <a:rPr lang="el-GR" sz="3200" b="1" dirty="0">
                <a:solidFill>
                  <a:srgbClr val="002060"/>
                </a:solidFill>
                <a:latin typeface="Arial" panose="020B0604020202020204" pitchFamily="34" charset="0"/>
                <a:cs typeface="Arial" panose="020B0604020202020204" pitchFamily="34" charset="0"/>
              </a:rPr>
            </a:br>
            <a:r>
              <a:rPr lang="el-GR" sz="3200" b="1" dirty="0">
                <a:solidFill>
                  <a:srgbClr val="002060"/>
                </a:solidFill>
                <a:latin typeface="Arial" panose="020B0604020202020204" pitchFamily="34" charset="0"/>
                <a:cs typeface="Arial" panose="020B0604020202020204" pitchFamily="34" charset="0"/>
              </a:rPr>
              <a:t>        </a:t>
            </a:r>
            <a:r>
              <a:rPr lang="el-GR" sz="3200" b="1" dirty="0" err="1">
                <a:solidFill>
                  <a:srgbClr val="002060"/>
                </a:solidFill>
                <a:latin typeface="Arial" panose="020B0604020202020204" pitchFamily="34" charset="0"/>
                <a:cs typeface="Arial" panose="020B0604020202020204" pitchFamily="34" charset="0"/>
              </a:rPr>
              <a:t>ΒιοεπιστημΩν</a:t>
            </a:r>
            <a:r>
              <a:rPr lang="el-GR" sz="3200" b="1" dirty="0">
                <a:solidFill>
                  <a:srgbClr val="002060"/>
                </a:solidFill>
                <a:latin typeface="Arial" panose="020B0604020202020204" pitchFamily="34" charset="0"/>
                <a:cs typeface="Arial" panose="020B0604020202020204" pitchFamily="34" charset="0"/>
              </a:rPr>
              <a:t>/</a:t>
            </a:r>
            <a:r>
              <a:rPr lang="el-GR" sz="3200" b="1" dirty="0" err="1">
                <a:solidFill>
                  <a:srgbClr val="002060"/>
                </a:solidFill>
                <a:latin typeface="Arial" panose="020B0604020202020204" pitchFamily="34" charset="0"/>
                <a:cs typeface="Arial" panose="020B0604020202020204" pitchFamily="34" charset="0"/>
              </a:rPr>
              <a:t>ΠληροφορικΗς</a:t>
            </a:r>
            <a:r>
              <a:rPr lang="el-GR" sz="3200" b="1" dirty="0">
                <a:solidFill>
                  <a:srgbClr val="002060"/>
                </a:solidFill>
                <a:latin typeface="Arial" panose="020B0604020202020204" pitchFamily="34" charset="0"/>
                <a:cs typeface="Arial" panose="020B0604020202020204" pitchFamily="34" charset="0"/>
              </a:rPr>
              <a:t>/</a:t>
            </a:r>
            <a:r>
              <a:rPr lang="el-GR" sz="3200" b="1" dirty="0" err="1">
                <a:solidFill>
                  <a:srgbClr val="002060"/>
                </a:solidFill>
                <a:latin typeface="Arial" panose="020B0604020202020204" pitchFamily="34" charset="0"/>
                <a:cs typeface="Arial" panose="020B0604020202020204" pitchFamily="34" charset="0"/>
              </a:rPr>
              <a:t>ΤεχνολογΙας</a:t>
            </a:r>
            <a:endParaRPr lang="el-GR" sz="32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nvPr>
        </p:nvGraphicFramePr>
        <p:xfrm>
          <a:off x="729727" y="1628800"/>
          <a:ext cx="10417244" cy="521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AA9F439-BAD9-4CFB-8DE0-6CAA244BAADC}" type="slidenum">
              <a:rPr lang="en-GB" smtClean="0"/>
              <a:t>14</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362976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33893" y="391886"/>
            <a:ext cx="10234107" cy="725714"/>
          </a:xfrm>
        </p:spPr>
        <p:txBody>
          <a:bodyPr>
            <a:no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nvPr>
        </p:nvGraphicFramePr>
        <p:xfrm>
          <a:off x="220132" y="1309485"/>
          <a:ext cx="11734801" cy="5338057"/>
        </p:xfrm>
        <a:graphic>
          <a:graphicData uri="http://schemas.openxmlformats.org/drawingml/2006/table">
            <a:tbl>
              <a:tblPr firstRow="1" bandRow="1">
                <a:tableStyleId>{5C22544A-7EE6-4342-B048-85BDC9FD1C3A}</a:tableStyleId>
              </a:tblPr>
              <a:tblGrid>
                <a:gridCol w="11734801">
                  <a:extLst>
                    <a:ext uri="{9D8B030D-6E8A-4147-A177-3AD203B41FA5}">
                      <a16:colId xmlns:a16="http://schemas.microsoft.com/office/drawing/2014/main" val="20000"/>
                    </a:ext>
                  </a:extLst>
                </a:gridCol>
              </a:tblGrid>
              <a:tr h="1293748">
                <a:tc>
                  <a:txBody>
                    <a:bodyPr/>
                    <a:lstStyle/>
                    <a:p>
                      <a:pPr marL="0" algn="ctr" defTabSz="914400" rtl="0" eaLnBrk="1" latinLnBrk="0" hangingPunct="1">
                        <a:lnSpc>
                          <a:spcPct val="115000"/>
                        </a:lnSpc>
                        <a:spcAft>
                          <a:spcPts val="0"/>
                        </a:spcAft>
                      </a:pPr>
                      <a:r>
                        <a:rPr lang="el-GR" sz="2800" b="1" kern="1200" dirty="0">
                          <a:solidFill>
                            <a:schemeClr val="lt1"/>
                          </a:solidFill>
                          <a:effectLst/>
                          <a:latin typeface="Arial" panose="020B0604020202020204" pitchFamily="34" charset="0"/>
                          <a:ea typeface="Calibri" panose="020F0502020204030204" pitchFamily="34" charset="0"/>
                          <a:cs typeface="Times New Roman" panose="02020603050405020304" pitchFamily="18" charset="0"/>
                        </a:rPr>
                        <a:t>ΚΑΤΕΥΘΥΝΣΗ 3: </a:t>
                      </a:r>
                    </a:p>
                    <a:p>
                      <a:pPr marL="0" algn="l" defTabSz="914400" rtl="0" eaLnBrk="1" latinLnBrk="0" hangingPunct="1">
                        <a:lnSpc>
                          <a:spcPct val="115000"/>
                        </a:lnSpc>
                        <a:spcAft>
                          <a:spcPts val="0"/>
                        </a:spcAft>
                      </a:pPr>
                      <a:r>
                        <a:rPr lang="el-GR" sz="2400" b="1" kern="120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ΘΕΤΙΚΩΝ ΕΠΙΣΤΗΜΩΝ - ΒΙΟΕΠΙΣΤΗΜΩΝ -</a:t>
                      </a:r>
                      <a:r>
                        <a:rPr lang="el-GR" sz="2400" b="1" kern="1200" baseline="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r>
                        <a:rPr lang="el-GR" sz="2400" b="1" kern="120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ΠΛΗΡΟΦΟΡΙΚΗΣ - ΤΕΧΝΟΛΟΓΙΑΣ</a:t>
                      </a:r>
                      <a:endParaRPr lang="en-GB" sz="2400" b="1" kern="1200" dirty="0">
                        <a:solidFill>
                          <a:schemeClr val="lt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endParaRPr>
                    </a:p>
                  </a:txBody>
                  <a:tcPr marL="51440" marR="51440" marT="34290" marB="34290"/>
                </a:tc>
                <a:extLst>
                  <a:ext uri="{0D108BD9-81ED-4DB2-BD59-A6C34878D82A}">
                    <a16:rowId xmlns:a16="http://schemas.microsoft.com/office/drawing/2014/main" val="10000"/>
                  </a:ext>
                </a:extLst>
              </a:tr>
              <a:tr h="4044309">
                <a:tc>
                  <a:txBody>
                    <a:bodyPr/>
                    <a:lstStyle/>
                    <a:p>
                      <a:pPr algn="l">
                        <a:lnSpc>
                          <a:spcPts val="3600"/>
                        </a:lnSpc>
                      </a:pPr>
                      <a:r>
                        <a:rPr lang="el-GR" sz="2800" b="1" kern="1200" dirty="0">
                          <a:solidFill>
                            <a:srgbClr val="002060"/>
                          </a:solidFill>
                          <a:latin typeface="Arial" panose="020B0604020202020204" pitchFamily="34" charset="0"/>
                          <a:ea typeface="+mn-ea"/>
                          <a:cs typeface="Arial" panose="020B0604020202020204" pitchFamily="34" charset="0"/>
                        </a:rPr>
                        <a:t>Βιολογικές Επιστήμες, Μαθηματικά, Φυσική, Χημεία, Χημική Μηχανική, Πληροφορική,</a:t>
                      </a:r>
                      <a:r>
                        <a:rPr lang="en-US" sz="2800" b="1" kern="1200" dirty="0">
                          <a:solidFill>
                            <a:srgbClr val="002060"/>
                          </a:solidFill>
                          <a:latin typeface="Arial" panose="020B0604020202020204" pitchFamily="34" charset="0"/>
                          <a:ea typeface="+mn-ea"/>
                          <a:cs typeface="Arial" panose="020B0604020202020204" pitchFamily="34" charset="0"/>
                        </a:rPr>
                        <a:t>  </a:t>
                      </a:r>
                      <a:r>
                        <a:rPr lang="el-GR" sz="2800" b="1" kern="1200" dirty="0">
                          <a:solidFill>
                            <a:srgbClr val="002060"/>
                          </a:solidFill>
                          <a:latin typeface="Arial" panose="020B0604020202020204" pitchFamily="34" charset="0"/>
                          <a:ea typeface="+mn-ea"/>
                          <a:cs typeface="Arial" panose="020B0604020202020204" pitchFamily="34" charset="0"/>
                        </a:rPr>
                        <a:t>Αρχιτεκτονική, Ηλεκτρολογία Μηχανική, Μηχανολογία Μηχανική, Πολιτική Μηχανική, Μηχανική Περιβάλλοντος, Αεροναυπηγική Μηχανική, Ναυπηγική Μηχανική,  Αγρονομία/Τοπογραφία, Ιατρική, Οδοντιατρική, Κτηνιατρική, Φαρμακευτική, Διαιτολόγια/</a:t>
                      </a:r>
                      <a:r>
                        <a:rPr lang="el-GR" sz="2800" b="1" kern="1200" dirty="0" err="1">
                          <a:solidFill>
                            <a:srgbClr val="002060"/>
                          </a:solidFill>
                          <a:latin typeface="Arial" panose="020B0604020202020204" pitchFamily="34" charset="0"/>
                          <a:ea typeface="+mn-ea"/>
                          <a:cs typeface="Arial" panose="020B0604020202020204" pitchFamily="34" charset="0"/>
                        </a:rPr>
                        <a:t>Διατροφολογία</a:t>
                      </a:r>
                      <a:r>
                        <a:rPr lang="el-GR" sz="2800" b="1" kern="1200" dirty="0">
                          <a:solidFill>
                            <a:srgbClr val="002060"/>
                          </a:solidFill>
                          <a:latin typeface="Arial" panose="020B0604020202020204" pitchFamily="34" charset="0"/>
                          <a:ea typeface="+mn-ea"/>
                          <a:cs typeface="Arial" panose="020B0604020202020204" pitchFamily="34" charset="0"/>
                        </a:rPr>
                        <a:t>, Γεωπονικές Επιστήμες, Περιβαλλοντικές Σπουδές, Γεωλογία, Τεχνών Ήχου και Εικόνας, Στρατιωτικές Σχολές Αξιωματικών, Οικονομικά, κ.ά.</a:t>
                      </a:r>
                      <a:endParaRPr lang="en-GB" sz="2800" b="1" kern="1200" dirty="0">
                        <a:solidFill>
                          <a:srgbClr val="002060"/>
                        </a:solidFill>
                        <a:latin typeface="Arial" panose="020B0604020202020204" pitchFamily="34" charset="0"/>
                        <a:ea typeface="+mn-ea"/>
                        <a:cs typeface="Arial" panose="020B0604020202020204" pitchFamily="34" charset="0"/>
                      </a:endParaRPr>
                    </a:p>
                  </a:txBody>
                  <a:tcPr marL="51440" marR="51440" marT="34290" marB="34290"/>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EAA9F439-BAD9-4CFB-8DE0-6CAA244BAADC}" type="slidenum">
              <a:rPr lang="en-GB" smtClean="0"/>
              <a:t>15</a:t>
            </a:fld>
            <a:endParaRPr lang="en-GB"/>
          </a:p>
        </p:txBody>
      </p:sp>
      <p:sp>
        <p:nvSpPr>
          <p:cNvPr id="4" name="Footer Placeholder 3"/>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188476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4" y="78222"/>
            <a:ext cx="10831286" cy="1478570"/>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Κ4</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ΟικονομικΩν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ΕπιστημΩν</a:t>
            </a:r>
            <a:endParaRPr lang="el-GR"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nvPr>
        </p:nvGraphicFramePr>
        <p:xfrm>
          <a:off x="448128" y="1556792"/>
          <a:ext cx="11381015" cy="5026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AA9F439-BAD9-4CFB-8DE0-6CAA244BAADC}" type="slidenum">
              <a:rPr lang="en-GB" smtClean="0"/>
              <a:t>16</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38660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256" y="260649"/>
            <a:ext cx="10406743" cy="973065"/>
          </a:xfrm>
        </p:spPr>
        <p:txBody>
          <a:bodyPr>
            <a:norm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493485" y="1336678"/>
          <a:ext cx="11219543" cy="5180236"/>
        </p:xfrm>
        <a:graphic>
          <a:graphicData uri="http://schemas.openxmlformats.org/drawingml/2006/table">
            <a:tbl>
              <a:tblPr firstRow="1" bandRow="1">
                <a:tableStyleId>{5C22544A-7EE6-4342-B048-85BDC9FD1C3A}</a:tableStyleId>
              </a:tblPr>
              <a:tblGrid>
                <a:gridCol w="11219543">
                  <a:extLst>
                    <a:ext uri="{9D8B030D-6E8A-4147-A177-3AD203B41FA5}">
                      <a16:colId xmlns:a16="http://schemas.microsoft.com/office/drawing/2014/main" val="20000"/>
                    </a:ext>
                  </a:extLst>
                </a:gridCol>
              </a:tblGrid>
              <a:tr h="732716">
                <a:tc>
                  <a:txBody>
                    <a:bodyPr/>
                    <a:lstStyle/>
                    <a:p>
                      <a:pPr algn="ctr"/>
                      <a:r>
                        <a:rPr lang="el-GR" sz="2800" b="1" kern="1200" dirty="0">
                          <a:solidFill>
                            <a:schemeClr val="lt1"/>
                          </a:solidFill>
                          <a:effectLst/>
                          <a:latin typeface="Arial" panose="020B0604020202020204" pitchFamily="34" charset="0"/>
                          <a:ea typeface="+mn-ea"/>
                          <a:cs typeface="Arial" panose="020B0604020202020204" pitchFamily="34" charset="0"/>
                        </a:rPr>
                        <a:t>ΚΑΤΕΥΘΥΝΣΗ 4: </a:t>
                      </a:r>
                      <a:r>
                        <a:rPr lang="el-GR" sz="2800" b="1" kern="1200" dirty="0">
                          <a:solidFill>
                            <a:schemeClr val="lt1"/>
                          </a:solidFill>
                          <a:effectLst/>
                          <a:highlight>
                            <a:srgbClr val="FF0000"/>
                          </a:highlight>
                          <a:latin typeface="Arial" panose="020B0604020202020204" pitchFamily="34" charset="0"/>
                          <a:ea typeface="+mn-ea"/>
                          <a:cs typeface="Arial" panose="020B0604020202020204" pitchFamily="34" charset="0"/>
                        </a:rPr>
                        <a:t>ΟΙΚΟΝΟΜΙΚΩΝ ΕΠΙΣΤΗΜΩΝ</a:t>
                      </a:r>
                      <a:endParaRPr lang="en-GB" sz="2800" dirty="0">
                        <a:highlight>
                          <a:srgbClr val="FF0000"/>
                        </a:highlight>
                        <a:latin typeface="Arial" panose="020B0604020202020204" pitchFamily="34" charset="0"/>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447520">
                <a:tc>
                  <a:txBody>
                    <a:bodyPr/>
                    <a:lstStyle/>
                    <a:p>
                      <a:pPr marL="0" algn="just" defTabSz="914400" rtl="0" eaLnBrk="1" latinLnBrk="0" hangingPunct="1">
                        <a:lnSpc>
                          <a:spcPct val="150000"/>
                        </a:lnSpc>
                      </a:pPr>
                      <a:r>
                        <a:rPr lang="el-GR" sz="2800" b="1" kern="1200" dirty="0">
                          <a:solidFill>
                            <a:srgbClr val="002060"/>
                          </a:solidFill>
                          <a:latin typeface="Arial" panose="020B0604020202020204" pitchFamily="34" charset="0"/>
                          <a:ea typeface="+mn-ea"/>
                          <a:cs typeface="Arial" panose="020B0604020202020204" pitchFamily="34" charset="0"/>
                        </a:rPr>
                        <a:t>Οικονομικά, Λογιστική, Χρηματοοικονομικά,</a:t>
                      </a:r>
                      <a:r>
                        <a:rPr lang="en-US" sz="2800" b="1" kern="1200" dirty="0">
                          <a:solidFill>
                            <a:srgbClr val="002060"/>
                          </a:solidFill>
                          <a:latin typeface="Arial" panose="020B0604020202020204" pitchFamily="34" charset="0"/>
                          <a:ea typeface="+mn-ea"/>
                          <a:cs typeface="Arial" panose="020B0604020202020204" pitchFamily="34" charset="0"/>
                        </a:rPr>
                        <a:t> </a:t>
                      </a:r>
                      <a:r>
                        <a:rPr lang="el-GR" sz="2800" b="1" kern="1200" dirty="0">
                          <a:solidFill>
                            <a:srgbClr val="002060"/>
                          </a:solidFill>
                          <a:latin typeface="Arial" panose="020B0604020202020204" pitchFamily="34" charset="0"/>
                          <a:ea typeface="+mn-ea"/>
                          <a:cs typeface="Arial" panose="020B0604020202020204" pitchFamily="34" charset="0"/>
                        </a:rPr>
                        <a:t>Διοίκηση Επιχειρήσεων, Μάρκετινγκ, Διεθνείς-Ευρωπαϊκές Σπουδές, Στατιστική, Ασφαλιστικές Επιστήμες,  Ναυτιλιακές Σπουδές, Πληροφορική (σε τμήματα Ελλάδας),</a:t>
                      </a:r>
                      <a:r>
                        <a:rPr lang="el-GR" sz="2800" b="1" kern="1200" baseline="0" dirty="0">
                          <a:solidFill>
                            <a:srgbClr val="002060"/>
                          </a:solidFill>
                          <a:latin typeface="Arial" panose="020B0604020202020204" pitchFamily="34" charset="0"/>
                          <a:ea typeface="+mn-ea"/>
                          <a:cs typeface="Arial" panose="020B0604020202020204" pitchFamily="34" charset="0"/>
                        </a:rPr>
                        <a:t> </a:t>
                      </a:r>
                      <a:r>
                        <a:rPr lang="el-GR" sz="2800" b="1" kern="1200" dirty="0">
                          <a:solidFill>
                            <a:srgbClr val="002060"/>
                          </a:solidFill>
                          <a:latin typeface="Arial" panose="020B0604020202020204" pitchFamily="34" charset="0"/>
                          <a:ea typeface="+mn-ea"/>
                          <a:cs typeface="Arial" panose="020B0604020202020204" pitchFamily="34" charset="0"/>
                        </a:rPr>
                        <a:t>Αγροτικής Οικονομίας και Ανάπτυξης κ.ά.</a:t>
                      </a:r>
                      <a:endParaRPr lang="en-GB" sz="2800" b="1" kern="1200" dirty="0">
                        <a:solidFill>
                          <a:srgbClr val="002060"/>
                        </a:solidFill>
                        <a:latin typeface="Arial" panose="020B0604020202020204" pitchFamily="34" charset="0"/>
                        <a:ea typeface="+mn-ea"/>
                        <a:cs typeface="Arial"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EAA9F439-BAD9-4CFB-8DE0-6CAA244BAADC}" type="slidenum">
              <a:rPr lang="en-GB" smtClean="0"/>
              <a:t>17</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621707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771" y="150230"/>
            <a:ext cx="10773228" cy="996399"/>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Κ5</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ΕμπορΙου</a:t>
            </a:r>
            <a:r>
              <a:rPr lang="el-GR" b="1" dirty="0">
                <a:solidFill>
                  <a:srgbClr val="002060"/>
                </a:solidFill>
                <a:latin typeface="Arial" panose="020B0604020202020204" pitchFamily="34" charset="0"/>
                <a:cs typeface="Arial" panose="020B0604020202020204" pitchFamily="34" charset="0"/>
              </a:rPr>
              <a:t> &amp; </a:t>
            </a:r>
            <a:r>
              <a:rPr lang="el-GR" b="1" dirty="0" err="1">
                <a:solidFill>
                  <a:srgbClr val="002060"/>
                </a:solidFill>
                <a:latin typeface="Arial" panose="020B0604020202020204" pitchFamily="34" charset="0"/>
                <a:cs typeface="Arial" panose="020B0604020202020204" pitchFamily="34" charset="0"/>
              </a:rPr>
              <a:t>ΥπηρεσιΩν</a:t>
            </a:r>
            <a:endParaRPr lang="el-GR"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nvPr>
        </p:nvGraphicFramePr>
        <p:xfrm>
          <a:off x="1050368" y="1306286"/>
          <a:ext cx="9998631" cy="5401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AA9F439-BAD9-4CFB-8DE0-6CAA244BAADC}" type="slidenum">
              <a:rPr lang="en-GB" smtClean="0"/>
              <a:t>18</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65877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3829" y="188641"/>
            <a:ext cx="10580914" cy="914445"/>
          </a:xfrm>
        </p:spPr>
        <p:txBody>
          <a:bodyPr>
            <a:norm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682171" y="1235075"/>
          <a:ext cx="10871200" cy="5434283"/>
        </p:xfrm>
        <a:graphic>
          <a:graphicData uri="http://schemas.openxmlformats.org/drawingml/2006/table">
            <a:tbl>
              <a:tblPr firstRow="1" bandRow="1">
                <a:tableStyleId>{5C22544A-7EE6-4342-B048-85BDC9FD1C3A}</a:tableStyleId>
              </a:tblPr>
              <a:tblGrid>
                <a:gridCol w="10871200">
                  <a:extLst>
                    <a:ext uri="{9D8B030D-6E8A-4147-A177-3AD203B41FA5}">
                      <a16:colId xmlns:a16="http://schemas.microsoft.com/office/drawing/2014/main" val="20000"/>
                    </a:ext>
                  </a:extLst>
                </a:gridCol>
              </a:tblGrid>
              <a:tr h="794242">
                <a:tc>
                  <a:txBody>
                    <a:bodyPr/>
                    <a:lstStyle/>
                    <a:p>
                      <a:pPr algn="ctr"/>
                      <a:r>
                        <a:rPr lang="el-GR" sz="2800" b="1" kern="1200" dirty="0">
                          <a:solidFill>
                            <a:schemeClr val="lt1"/>
                          </a:solidFill>
                          <a:effectLst/>
                          <a:latin typeface="Arial" panose="020B0604020202020204" pitchFamily="34" charset="0"/>
                          <a:ea typeface="+mn-ea"/>
                          <a:cs typeface="Arial" panose="020B0604020202020204" pitchFamily="34" charset="0"/>
                        </a:rPr>
                        <a:t>ΚΑΤΕΥΘΥΝΣΗ </a:t>
                      </a:r>
                      <a:r>
                        <a:rPr lang="en-US" sz="2800" b="1" kern="1200" dirty="0">
                          <a:solidFill>
                            <a:schemeClr val="lt1"/>
                          </a:solidFill>
                          <a:effectLst/>
                          <a:latin typeface="Arial" panose="020B0604020202020204" pitchFamily="34" charset="0"/>
                          <a:ea typeface="+mn-ea"/>
                          <a:cs typeface="Arial" panose="020B0604020202020204" pitchFamily="34" charset="0"/>
                        </a:rPr>
                        <a:t>5</a:t>
                      </a:r>
                      <a:r>
                        <a:rPr lang="el-GR" sz="2800" b="1" kern="1200" dirty="0">
                          <a:solidFill>
                            <a:schemeClr val="lt1"/>
                          </a:solidFill>
                          <a:effectLst/>
                          <a:latin typeface="Arial" panose="020B0604020202020204" pitchFamily="34" charset="0"/>
                          <a:ea typeface="+mn-ea"/>
                          <a:cs typeface="Arial" panose="020B0604020202020204" pitchFamily="34" charset="0"/>
                        </a:rPr>
                        <a:t>: </a:t>
                      </a:r>
                      <a:r>
                        <a:rPr lang="el-GR" sz="2800" b="1" kern="1200" dirty="0">
                          <a:solidFill>
                            <a:schemeClr val="lt1"/>
                          </a:solidFill>
                          <a:effectLst/>
                          <a:highlight>
                            <a:srgbClr val="FF0000"/>
                          </a:highlight>
                          <a:latin typeface="Arial" panose="020B0604020202020204" pitchFamily="34" charset="0"/>
                          <a:ea typeface="+mn-ea"/>
                          <a:cs typeface="Arial" panose="020B0604020202020204" pitchFamily="34" charset="0"/>
                        </a:rPr>
                        <a:t>ΕΜΠΟΡΙΟΥ ΚΑΙ ΥΠΗΡΕΣΙΩΝ</a:t>
                      </a:r>
                      <a:endParaRPr lang="en-GB" sz="2800" dirty="0">
                        <a:highlight>
                          <a:srgbClr val="FF0000"/>
                        </a:highlight>
                        <a:latin typeface="Arial" panose="020B0604020202020204" pitchFamily="34" charset="0"/>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640041">
                <a:tc>
                  <a:txBody>
                    <a:bodyPr/>
                    <a:lstStyle/>
                    <a:p>
                      <a:pPr marL="0" marR="0" indent="0" algn="just" defTabSz="914400" rtl="0" eaLnBrk="1" fontAlgn="auto" latinLnBrk="0" hangingPunct="1">
                        <a:lnSpc>
                          <a:spcPts val="34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Φυσική Αγωγή, Σχολές Υπαξιωματικών, Οικιακή Οικονομία και Οικολογία, Μαγειρική, Ξενοδοχειακά (ΑΞΙΚ), Επικοινωνία και Σπουδές Διαδικτύου, Πολυμέσα και Γραφικές Τέχνες, Νοσηλευτική, Αξιωματικοί Νοσηλευτικής, Επικοινωνία και ΜΜΕ, Διοίκηση Ξενοδοχείων και Τουρισμού, Εσωτερικής Αρχιτεκτονικής, Κινηματογράφου, Τουρισμού, Δημιουργικού Σχεδιασμού και Ένδυσης, Τεχνών Ήχου και Εικόνας, Διοίκηση Οργανισμών-Μάρκετινγκ και Τουρισμού, Θεωρία και Ιστορία Τέχνης κ.ά.</a:t>
                      </a:r>
                      <a:endParaRPr lang="en-GB" sz="2800" b="1" kern="1200" dirty="0">
                        <a:solidFill>
                          <a:srgbClr val="002060"/>
                        </a:solidFill>
                        <a:latin typeface="Arial" panose="020B0604020202020204" pitchFamily="34" charset="0"/>
                        <a:ea typeface="+mn-ea"/>
                        <a:cs typeface="Arial"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EAA9F439-BAD9-4CFB-8DE0-6CAA244BAADC}" type="slidenum">
              <a:rPr lang="en-GB" smtClean="0"/>
              <a:t>19</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257689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88" name="Rectangle 36"/>
          <p:cNvSpPr>
            <a:spLocks noGrp="1"/>
          </p:cNvSpPr>
          <p:nvPr>
            <p:ph type="title"/>
          </p:nvPr>
        </p:nvSpPr>
        <p:spPr bwMode="auto">
          <a:xfrm>
            <a:off x="326299" y="0"/>
            <a:ext cx="10668000" cy="994122"/>
          </a:xfrm>
          <a:noFill/>
        </p:spPr>
        <p:txBody>
          <a:bodyPr vert="horz" wrap="square" lIns="91440" tIns="45720" rIns="91440" bIns="45720" numCol="1" rtlCol="0" anchor="ctr" anchorCtr="0" compatLnSpc="1">
            <a:prstTxWarp prst="textNoShape">
              <a:avLst/>
            </a:prstTxWarp>
            <a:noAutofit/>
          </a:bodyPr>
          <a:lstStyle/>
          <a:p>
            <a:pPr algn="ctr"/>
            <a:r>
              <a:rPr lang="el-GR" sz="3000" b="1" dirty="0" err="1">
                <a:solidFill>
                  <a:srgbClr val="002060"/>
                </a:solidFill>
                <a:highlight>
                  <a:srgbClr val="FFFF00"/>
                </a:highlight>
                <a:latin typeface="Arial" panose="020B0604020202020204" pitchFamily="34" charset="0"/>
                <a:cs typeface="Arial" panose="020B0604020202020204" pitchFamily="34" charset="0"/>
              </a:rPr>
              <a:t>ΚατηγορΙες</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ΜαθημΑτων</a:t>
            </a:r>
            <a:r>
              <a:rPr lang="el-GR" sz="3000" b="1" dirty="0">
                <a:solidFill>
                  <a:srgbClr val="002060"/>
                </a:solidFill>
                <a:highlight>
                  <a:srgbClr val="FFFF00"/>
                </a:highlight>
                <a:latin typeface="Arial" panose="020B0604020202020204" pitchFamily="34" charset="0"/>
                <a:cs typeface="Arial" panose="020B0604020202020204" pitchFamily="34" charset="0"/>
              </a:rPr>
              <a:t> και </a:t>
            </a:r>
            <a:br>
              <a:rPr lang="el-GR" sz="3000" b="1" dirty="0">
                <a:solidFill>
                  <a:srgbClr val="002060"/>
                </a:solidFill>
                <a:highlight>
                  <a:srgbClr val="FFFF00"/>
                </a:highlight>
                <a:latin typeface="Arial" panose="020B0604020202020204" pitchFamily="34" charset="0"/>
                <a:cs typeface="Arial" panose="020B0604020202020204" pitchFamily="34" charset="0"/>
              </a:rPr>
            </a:br>
            <a:r>
              <a:rPr lang="el-GR" sz="3000" b="1" dirty="0" err="1">
                <a:solidFill>
                  <a:srgbClr val="002060"/>
                </a:solidFill>
                <a:highlight>
                  <a:srgbClr val="FFFF00"/>
                </a:highlight>
                <a:latin typeface="Arial" panose="020B0604020202020204" pitchFamily="34" charset="0"/>
                <a:cs typeface="Arial" panose="020B0604020202020204" pitchFamily="34" charset="0"/>
              </a:rPr>
              <a:t>Περιοδοι</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ΔιδασκαλΙας</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ανΑ</a:t>
            </a:r>
            <a:r>
              <a:rPr lang="el-GR" sz="3000" b="1" dirty="0">
                <a:solidFill>
                  <a:srgbClr val="002060"/>
                </a:solidFill>
                <a:highlight>
                  <a:srgbClr val="FFFF00"/>
                </a:highlight>
                <a:latin typeface="Arial" panose="020B0604020202020204" pitchFamily="34" charset="0"/>
                <a:cs typeface="Arial" panose="020B0604020202020204" pitchFamily="34" charset="0"/>
              </a:rPr>
              <a:t> </a:t>
            </a:r>
            <a:r>
              <a:rPr lang="el-GR" sz="3000" b="1" dirty="0" err="1">
                <a:solidFill>
                  <a:srgbClr val="002060"/>
                </a:solidFill>
                <a:highlight>
                  <a:srgbClr val="FFFF00"/>
                </a:highlight>
                <a:latin typeface="Arial" panose="020B0604020202020204" pitchFamily="34" charset="0"/>
                <a:cs typeface="Arial" panose="020B0604020202020204" pitchFamily="34" charset="0"/>
              </a:rPr>
              <a:t>τΑξη</a:t>
            </a:r>
            <a:r>
              <a:rPr lang="el-GR" sz="3000" b="1" dirty="0">
                <a:solidFill>
                  <a:srgbClr val="002060"/>
                </a:solidFill>
                <a:highlight>
                  <a:srgbClr val="FFFF00"/>
                </a:highlight>
                <a:latin typeface="Arial" panose="020B0604020202020204" pitchFamily="34" charset="0"/>
                <a:cs typeface="Arial" panose="020B0604020202020204" pitchFamily="34" charset="0"/>
              </a:rPr>
              <a:t> στο </a:t>
            </a:r>
            <a:r>
              <a:rPr lang="el-GR" sz="3000" b="1" dirty="0" err="1">
                <a:solidFill>
                  <a:srgbClr val="002060"/>
                </a:solidFill>
                <a:highlight>
                  <a:srgbClr val="FFFF00"/>
                </a:highlight>
                <a:latin typeface="Arial" panose="020B0604020202020204" pitchFamily="34" charset="0"/>
                <a:cs typeface="Arial" panose="020B0604020202020204" pitchFamily="34" charset="0"/>
              </a:rPr>
              <a:t>ΛΥκειο</a:t>
            </a:r>
            <a:r>
              <a:rPr lang="el-GR" sz="3000" b="1" dirty="0">
                <a:solidFill>
                  <a:srgbClr val="002060"/>
                </a:solidFill>
                <a:highlight>
                  <a:srgbClr val="FFFF00"/>
                </a:highlight>
                <a:latin typeface="Arial" panose="020B0604020202020204" pitchFamily="34" charset="0"/>
                <a:cs typeface="Arial" panose="020B0604020202020204" pitchFamily="34" charset="0"/>
              </a:rPr>
              <a:t> </a:t>
            </a:r>
          </a:p>
        </p:txBody>
      </p:sp>
      <p:graphicFrame>
        <p:nvGraphicFramePr>
          <p:cNvPr id="49190" name="Group 38"/>
          <p:cNvGraphicFramePr>
            <a:graphicFrameLocks noGrp="1"/>
          </p:cNvGraphicFramePr>
          <p:nvPr>
            <p:ph idx="1"/>
          </p:nvPr>
        </p:nvGraphicFramePr>
        <p:xfrm>
          <a:off x="242695" y="932515"/>
          <a:ext cx="11608198" cy="5925485"/>
        </p:xfrm>
        <a:graphic>
          <a:graphicData uri="http://schemas.openxmlformats.org/drawingml/2006/table">
            <a:tbl>
              <a:tblPr/>
              <a:tblGrid>
                <a:gridCol w="4346970">
                  <a:extLst>
                    <a:ext uri="{9D8B030D-6E8A-4147-A177-3AD203B41FA5}">
                      <a16:colId xmlns:a16="http://schemas.microsoft.com/office/drawing/2014/main" val="20000"/>
                    </a:ext>
                  </a:extLst>
                </a:gridCol>
                <a:gridCol w="2496268">
                  <a:extLst>
                    <a:ext uri="{9D8B030D-6E8A-4147-A177-3AD203B41FA5}">
                      <a16:colId xmlns:a16="http://schemas.microsoft.com/office/drawing/2014/main" val="20001"/>
                    </a:ext>
                  </a:extLst>
                </a:gridCol>
                <a:gridCol w="2361731">
                  <a:extLst>
                    <a:ext uri="{9D8B030D-6E8A-4147-A177-3AD203B41FA5}">
                      <a16:colId xmlns:a16="http://schemas.microsoft.com/office/drawing/2014/main" val="20002"/>
                    </a:ext>
                  </a:extLst>
                </a:gridCol>
                <a:gridCol w="2403229">
                  <a:extLst>
                    <a:ext uri="{9D8B030D-6E8A-4147-A177-3AD203B41FA5}">
                      <a16:colId xmlns:a16="http://schemas.microsoft.com/office/drawing/2014/main" val="20003"/>
                    </a:ext>
                  </a:extLst>
                </a:gridCol>
              </a:tblGrid>
              <a:tr h="728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a:t>
                      </a:r>
                      <a:r>
                        <a:rPr kumimoji="0" lang="el-GR"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Κατηγορίες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a:t>
                      </a:r>
                      <a:r>
                        <a:rPr kumimoji="0" lang="el-GR"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Μαθημάτων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Α΄ΤΑΞΗ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Β΄ΤΑΞΗ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Γ΄ΤΑΞΗ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97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Κοινού Κορμού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chemeClr val="bg1"/>
                          </a:solidFill>
                          <a:effectLst/>
                          <a:highlight>
                            <a:srgbClr val="FFFF61"/>
                          </a:highlight>
                          <a:latin typeface="Arial" panose="020B0604020202020204" pitchFamily="34" charset="0"/>
                          <a:cs typeface="Arial" panose="020B0604020202020204" pitchFamily="34" charset="0"/>
                        </a:rPr>
                        <a:t>31</a:t>
                      </a:r>
                      <a:r>
                        <a:rPr kumimoji="0" lang="el-GR" sz="2400" b="0" i="0" u="none" strike="noStrike" cap="none" normalizeH="0" baseline="0" dirty="0">
                          <a:ln>
                            <a:noFill/>
                          </a:ln>
                          <a:solidFill>
                            <a:schemeClr val="bg1"/>
                          </a:solidFill>
                          <a:effectLst/>
                          <a:highlight>
                            <a:srgbClr val="FFFF61"/>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(16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21</a:t>
                      </a:r>
                      <a:r>
                        <a:rPr kumimoji="0" lang="el-GR" sz="2400" b="0"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(8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21</a:t>
                      </a:r>
                      <a:r>
                        <a:rPr kumimoji="0" lang="el-GR" sz="2400" b="0"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(7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r h="1674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Προσανατολισμού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400" b="1"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rPr>
                        <a:t>4</a:t>
                      </a:r>
                      <a:r>
                        <a:rPr kumimoji="0" lang="el-GR" sz="2400" b="0"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2×2ωρα μαθήματα τα οποία ενισχύουν 2 από τα 16 μαθήματα Κ.Κ.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2"/>
                  </a:ext>
                </a:extLst>
              </a:tr>
              <a:tr h="1060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Κατεύθυνσης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Εμβάθυνσης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16</a:t>
                      </a:r>
                      <a:r>
                        <a:rPr kumimoji="0" lang="el-GR" sz="2400" b="0"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4×4ωρα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Κατεύθυνσης</a:t>
                      </a: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16 </a:t>
                      </a:r>
                      <a:r>
                        <a:rPr kumimoji="0" lang="el-GR" sz="2400" b="0"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4×4ωρα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Κατεύθυνσης</a:t>
                      </a: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3"/>
                  </a:ext>
                </a:extLst>
              </a:tr>
              <a:tr h="10607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000000"/>
                          </a:solidFill>
                          <a:effectLst/>
                          <a:highlight>
                            <a:srgbClr val="FFFF00"/>
                          </a:highlight>
                          <a:latin typeface="Arial" panose="020B0604020202020204" pitchFamily="34" charset="0"/>
                          <a:cs typeface="Arial" panose="020B0604020202020204" pitchFamily="34" charset="0"/>
                        </a:rPr>
                        <a:t>Σύνολο</a:t>
                      </a:r>
                      <a:r>
                        <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Σύνολο</a:t>
                      </a:r>
                      <a:r>
                        <a:rPr kumimoji="0" lang="el-G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rPr>
                        <a:t>35 </a:t>
                      </a:r>
                      <a:r>
                        <a:rPr kumimoji="0" lang="el-GR" sz="2400" b="0" i="0" u="none" strike="noStrike" cap="none" normalizeH="0" baseline="0" dirty="0">
                          <a:ln>
                            <a:noFill/>
                          </a:ln>
                          <a:solidFill>
                            <a:srgbClr val="000000"/>
                          </a:solidFill>
                          <a:effectLst/>
                          <a:highlight>
                            <a:srgbClr val="FFFF61"/>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16</a:t>
                      </a:r>
                      <a:r>
                        <a:rPr kumimoji="0" lang="el-GR" sz="1800" b="0"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 </a:t>
                      </a:r>
                      <a:r>
                        <a:rPr kumimoji="0" lang="el-GR" sz="1800" b="1" i="0" u="none" strike="noStrike" cap="none" normalizeH="0" baseline="0" dirty="0">
                          <a:ln>
                            <a:noFill/>
                          </a:ln>
                          <a:solidFill>
                            <a:srgbClr val="FF0000"/>
                          </a:solidFill>
                          <a:effectLst/>
                          <a:highlight>
                            <a:srgbClr val="FFFF00"/>
                          </a:highlight>
                          <a:latin typeface="Arial" panose="020B0604020202020204" pitchFamily="34" charset="0"/>
                          <a:cs typeface="Arial" panose="020B0604020202020204" pitchFamily="34" charset="0"/>
                        </a:rPr>
                        <a:t>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37 </a:t>
                      </a:r>
                      <a:r>
                        <a:rPr kumimoji="0" lang="el-GR" sz="2400" b="0" i="0" u="none" strike="noStrike" cap="none" normalizeH="0" baseline="0" dirty="0">
                          <a:ln>
                            <a:noFill/>
                          </a:ln>
                          <a:solidFill>
                            <a:srgbClr val="000000"/>
                          </a:solidFill>
                          <a:effectLst/>
                          <a:highlight>
                            <a:srgbClr val="00FF00"/>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37 </a:t>
                      </a:r>
                      <a:r>
                        <a:rPr kumimoji="0" lang="el-GR" sz="2400" b="0" i="0" u="none" strike="noStrike" cap="none" normalizeH="0" baseline="0" dirty="0">
                          <a:ln>
                            <a:noFill/>
                          </a:ln>
                          <a:solidFill>
                            <a:srgbClr val="000000"/>
                          </a:solidFill>
                          <a:effectLst/>
                          <a:highlight>
                            <a:srgbClr val="00FFFF"/>
                          </a:highlight>
                          <a:latin typeface="Arial" panose="020B0604020202020204" pitchFamily="34" charset="0"/>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pPr>
              <a:defRPr/>
            </a:pPr>
            <a:fld id="{88EE6B02-8AE9-4411-9757-54114E439C77}" type="slidenum">
              <a:rPr lang="el-GR" smtClean="0"/>
              <a:pPr>
                <a:defRPr/>
              </a:pPr>
              <a:t>2</a:t>
            </a:fld>
            <a:endParaRPr lang="el-GR"/>
          </a:p>
        </p:txBody>
      </p:sp>
      <p:sp>
        <p:nvSpPr>
          <p:cNvPr id="4" name="Footer Placeholder 3"/>
          <p:cNvSpPr>
            <a:spLocks noGrp="1"/>
          </p:cNvSpPr>
          <p:nvPr>
            <p:ph type="ftr" sz="quarter" idx="11"/>
          </p:nvPr>
        </p:nvSpPr>
        <p:spPr/>
        <p:txBody>
          <a:bodyPr/>
          <a:lstStyle/>
          <a:p>
            <a:pPr>
              <a:defRPr/>
            </a:pPr>
            <a:r>
              <a:rPr lang="el-GR"/>
              <a:t>ΥΣΕΑ, ΟΚΤΩΒΡΙΟΣ 2022</a:t>
            </a:r>
          </a:p>
        </p:txBody>
      </p:sp>
    </p:spTree>
    <p:extLst>
      <p:ext uri="{BB962C8B-B14F-4D97-AF65-F5344CB8AC3E}">
        <p14:creationId xmlns:p14="http://schemas.microsoft.com/office/powerpoint/2010/main" val="52074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498" y="159657"/>
            <a:ext cx="9905998" cy="827314"/>
          </a:xfrm>
        </p:spPr>
        <p:txBody>
          <a:bodyPr>
            <a:normAutofit/>
          </a:bodyPr>
          <a:lstStyle/>
          <a:p>
            <a:pPr>
              <a:defRPr/>
            </a:pPr>
            <a:r>
              <a:rPr lang="el-GR" b="1" dirty="0">
                <a:solidFill>
                  <a:srgbClr val="FF0000"/>
                </a:solidFill>
                <a:highlight>
                  <a:srgbClr val="FFFF66"/>
                </a:highlight>
                <a:latin typeface="Arial" panose="020B0604020202020204" pitchFamily="34" charset="0"/>
                <a:cs typeface="Arial" panose="020B0604020202020204" pitchFamily="34" charset="0"/>
              </a:rPr>
              <a:t>Κ6</a:t>
            </a:r>
            <a:r>
              <a:rPr lang="el-GR" dirty="0">
                <a:latin typeface="Arial" panose="020B0604020202020204" pitchFamily="34" charset="0"/>
                <a:cs typeface="Arial" panose="020B0604020202020204" pitchFamily="34" charset="0"/>
              </a:rPr>
              <a:t> - </a:t>
            </a:r>
            <a:r>
              <a:rPr lang="el-GR" b="1" dirty="0" err="1">
                <a:solidFill>
                  <a:srgbClr val="002060"/>
                </a:solidFill>
                <a:latin typeface="Arial" panose="020B0604020202020204" pitchFamily="34" charset="0"/>
                <a:cs typeface="Arial" panose="020B0604020202020204" pitchFamily="34" charset="0"/>
              </a:rPr>
              <a:t>ΚατεΥθυνση</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ΚαλΩν</a:t>
            </a:r>
            <a:r>
              <a:rPr lang="el-GR" b="1" dirty="0">
                <a:solidFill>
                  <a:srgbClr val="002060"/>
                </a:solidFill>
                <a:latin typeface="Arial" panose="020B0604020202020204" pitchFamily="34" charset="0"/>
                <a:cs typeface="Arial" panose="020B0604020202020204" pitchFamily="34" charset="0"/>
              </a:rPr>
              <a:t> </a:t>
            </a:r>
            <a:r>
              <a:rPr lang="el-GR" b="1" dirty="0" err="1">
                <a:solidFill>
                  <a:srgbClr val="002060"/>
                </a:solidFill>
                <a:latin typeface="Arial" panose="020B0604020202020204" pitchFamily="34" charset="0"/>
                <a:cs typeface="Arial" panose="020B0604020202020204" pitchFamily="34" charset="0"/>
              </a:rPr>
              <a:t>ΤεχνΩν</a:t>
            </a:r>
            <a:endParaRPr lang="el-GR"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7"/>
          <p:cNvGraphicFramePr>
            <a:graphicFrameLocks noGrp="1"/>
          </p:cNvGraphicFramePr>
          <p:nvPr>
            <p:ph idx="1"/>
          </p:nvPr>
        </p:nvGraphicFramePr>
        <p:xfrm>
          <a:off x="663568" y="1133311"/>
          <a:ext cx="10864863" cy="5390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AA9F439-BAD9-4CFB-8DE0-6CAA244BAADC}" type="slidenum">
              <a:rPr lang="en-GB" smtClean="0"/>
              <a:t>20</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91417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78971" y="188642"/>
            <a:ext cx="10189029" cy="987016"/>
          </a:xfrm>
        </p:spPr>
        <p:txBody>
          <a:bodyPr>
            <a:normAutofit/>
          </a:bodyPr>
          <a:lstStyle/>
          <a:p>
            <a:pPr algn="ctr"/>
            <a:r>
              <a:rPr lang="el-GR" altLang="el-GR" sz="3800" b="1" dirty="0">
                <a:solidFill>
                  <a:srgbClr val="002060"/>
                </a:solidFill>
                <a:latin typeface="Arial" panose="020B0604020202020204" pitchFamily="34" charset="0"/>
                <a:cs typeface="Arial" panose="020B0604020202020204" pitchFamily="34" charset="0"/>
              </a:rPr>
              <a:t>ΚΑΤΕΥΘΥΝΣΗ ΚΑΙ ΕΝΔΕΙΚΤΙΚΕΣ ΣΠΟΥΔΕΣ</a:t>
            </a:r>
            <a:endParaRPr lang="en-GB" altLang="el-GR" sz="3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348343" y="1042768"/>
          <a:ext cx="11495314" cy="5612077"/>
        </p:xfrm>
        <a:graphic>
          <a:graphicData uri="http://schemas.openxmlformats.org/drawingml/2006/table">
            <a:tbl>
              <a:tblPr firstRow="1" bandRow="1">
                <a:tableStyleId>{5C22544A-7EE6-4342-B048-85BDC9FD1C3A}</a:tableStyleId>
              </a:tblPr>
              <a:tblGrid>
                <a:gridCol w="11495314">
                  <a:extLst>
                    <a:ext uri="{9D8B030D-6E8A-4147-A177-3AD203B41FA5}">
                      <a16:colId xmlns:a16="http://schemas.microsoft.com/office/drawing/2014/main" val="20000"/>
                    </a:ext>
                  </a:extLst>
                </a:gridCol>
              </a:tblGrid>
              <a:tr h="758127">
                <a:tc>
                  <a:txBody>
                    <a:bodyPr/>
                    <a:lstStyle/>
                    <a:p>
                      <a:pPr algn="ctr"/>
                      <a:r>
                        <a:rPr lang="el-GR" sz="2800" b="1" kern="1200" dirty="0">
                          <a:solidFill>
                            <a:schemeClr val="lt1"/>
                          </a:solidFill>
                          <a:effectLst/>
                          <a:latin typeface="Arial" panose="020B0604020202020204" pitchFamily="34" charset="0"/>
                          <a:ea typeface="+mn-ea"/>
                          <a:cs typeface="Arial" panose="020B0604020202020204" pitchFamily="34" charset="0"/>
                        </a:rPr>
                        <a:t>ΚΑΤΕΥΘΥΝΣΗ 6: </a:t>
                      </a:r>
                      <a:r>
                        <a:rPr lang="el-GR" sz="2800" b="1" kern="1200" dirty="0">
                          <a:solidFill>
                            <a:schemeClr val="lt1"/>
                          </a:solidFill>
                          <a:effectLst/>
                          <a:highlight>
                            <a:srgbClr val="FF0000"/>
                          </a:highlight>
                          <a:latin typeface="Arial" panose="020B0604020202020204" pitchFamily="34" charset="0"/>
                          <a:ea typeface="+mn-ea"/>
                          <a:cs typeface="Arial" panose="020B0604020202020204" pitchFamily="34" charset="0"/>
                        </a:rPr>
                        <a:t>ΚΑΛΩΝ ΤΕΧΝΩΝ</a:t>
                      </a:r>
                      <a:endParaRPr lang="en-GB" sz="2800" dirty="0">
                        <a:highlight>
                          <a:srgbClr val="FF0000"/>
                        </a:highlight>
                        <a:latin typeface="Arial" panose="020B0604020202020204" pitchFamily="34" charset="0"/>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583129">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Θέατρο, Θεωρία και Ιστορία της Τέχνης, Διαχείριση Πολιτισμικού Περιβάλλοντος, Πολιτικές Επιστήμες, Κινηματογράφου, Κοινωνιολογία, Δημοσιογραφία, Επικοινωνία και ΜΜΕ, Επικοινωνία και Σπουδές Διαδικτύου, Πολυμέσα και Γραφικές Τέχνες, Μουσική, Τεχνών Ήχου και Εικόνας, Τουρκικές και Μεσανατολικές Σπουδές, Ψηφιακών Τεχνών και Κινηματογράφου κ.ά.</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a:solidFill>
                          <a:schemeClr val="accent2"/>
                        </a:solidFill>
                        <a:latin typeface="+mn-lt"/>
                        <a:ea typeface="+mn-ea"/>
                        <a:cs typeface="+mn-cs"/>
                      </a:endParaRPr>
                    </a:p>
                  </a:txBody>
                  <a:tcPr marL="51443" marR="51443" marT="34295" marB="34295"/>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EAA9F439-BAD9-4CFB-8DE0-6CAA244BAADC}" type="slidenum">
              <a:rPr lang="en-GB" smtClean="0"/>
              <a:t>21</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131128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355002"/>
            <a:ext cx="9906000" cy="1742086"/>
          </a:xfrm>
          <a:solidFill>
            <a:schemeClr val="accent1"/>
          </a:solidFill>
          <a:ln>
            <a:solidFill>
              <a:schemeClr val="accent1">
                <a:lumMod val="40000"/>
                <a:lumOff val="60000"/>
              </a:schemeClr>
            </a:solidFill>
          </a:ln>
        </p:spPr>
        <p:txBody>
          <a:bodyPr>
            <a:noAutofit/>
          </a:bodyPr>
          <a:lstStyle/>
          <a:p>
            <a:pPr algn="ctr"/>
            <a:r>
              <a:rPr lang="el-GR" altLang="el-GR" sz="3200" b="1" dirty="0">
                <a:solidFill>
                  <a:schemeClr val="accent5">
                    <a:lumMod val="50000"/>
                  </a:schemeClr>
                </a:solidFill>
                <a:latin typeface="Arial" panose="020B0604020202020204" pitchFamily="34" charset="0"/>
                <a:cs typeface="Arial" panose="020B0604020202020204" pitchFamily="34" charset="0"/>
              </a:rPr>
              <a:t>ΣΠΟΥΔΕΣ (ΕΝΔΕΙΚΤΙΚΕΣ) ΑΠΟ </a:t>
            </a:r>
            <a:r>
              <a:rPr lang="el-GR" altLang="el-GR" sz="3200" b="1" dirty="0" err="1">
                <a:solidFill>
                  <a:schemeClr val="accent5">
                    <a:lumMod val="50000"/>
                  </a:schemeClr>
                </a:solidFill>
                <a:latin typeface="Arial" panose="020B0604020202020204" pitchFamily="34" charset="0"/>
                <a:cs typeface="Arial" panose="020B0604020202020204" pitchFamily="34" charset="0"/>
              </a:rPr>
              <a:t>οΛΕΣ</a:t>
            </a:r>
            <a:r>
              <a:rPr lang="el-GR" altLang="el-GR" sz="3200" b="1" dirty="0">
                <a:solidFill>
                  <a:schemeClr val="accent5">
                    <a:lumMod val="50000"/>
                  </a:schemeClr>
                </a:solidFill>
                <a:latin typeface="Arial" panose="020B0604020202020204" pitchFamily="34" charset="0"/>
                <a:cs typeface="Arial" panose="020B0604020202020204" pitchFamily="34" charset="0"/>
              </a:rPr>
              <a:t> ΤΙΣ ΚΑΤΕΥΘΥΝΣΕΙΣ</a:t>
            </a:r>
            <a:r>
              <a:rPr lang="el-GR" altLang="el-GR" sz="2800" b="1" dirty="0">
                <a:solidFill>
                  <a:schemeClr val="accent5">
                    <a:lumMod val="50000"/>
                  </a:schemeClr>
                </a:solidFill>
                <a:latin typeface="Arial" panose="020B0604020202020204" pitchFamily="34" charset="0"/>
                <a:cs typeface="Arial" panose="020B0604020202020204" pitchFamily="34" charset="0"/>
              </a:rPr>
              <a:t/>
            </a:r>
            <a:br>
              <a:rPr lang="el-GR" altLang="el-GR" sz="2800" b="1" dirty="0">
                <a:solidFill>
                  <a:schemeClr val="accent5">
                    <a:lumMod val="50000"/>
                  </a:schemeClr>
                </a:solidFill>
                <a:latin typeface="Arial" panose="020B0604020202020204" pitchFamily="34" charset="0"/>
                <a:cs typeface="Arial" panose="020B0604020202020204" pitchFamily="34" charset="0"/>
              </a:rPr>
            </a:br>
            <a:r>
              <a:rPr lang="el-GR" altLang="el-GR" sz="2800" b="1" dirty="0">
                <a:solidFill>
                  <a:schemeClr val="accent5">
                    <a:lumMod val="50000"/>
                  </a:schemeClr>
                </a:solidFill>
                <a:latin typeface="Arial" panose="020B0604020202020204" pitchFamily="34" charset="0"/>
                <a:cs typeface="Arial" panose="020B0604020202020204" pitchFamily="34" charset="0"/>
              </a:rPr>
              <a:t>(</a:t>
            </a:r>
            <a:r>
              <a:rPr lang="el-GR" altLang="el-GR" sz="2800" b="1" dirty="0" err="1">
                <a:solidFill>
                  <a:schemeClr val="accent5">
                    <a:lumMod val="50000"/>
                  </a:schemeClr>
                </a:solidFill>
                <a:latin typeface="Arial" panose="020B0604020202020204" pitchFamily="34" charset="0"/>
                <a:cs typeface="Arial" panose="020B0604020202020204" pitchFamily="34" charset="0"/>
              </a:rPr>
              <a:t>αναλογα</a:t>
            </a:r>
            <a:r>
              <a:rPr lang="el-GR" altLang="el-GR" sz="2800" b="1" dirty="0">
                <a:solidFill>
                  <a:schemeClr val="accent5">
                    <a:lumMod val="50000"/>
                  </a:schemeClr>
                </a:solidFill>
                <a:latin typeface="Arial" panose="020B0604020202020204" pitchFamily="34" charset="0"/>
                <a:cs typeface="Arial" panose="020B0604020202020204" pitchFamily="34" charset="0"/>
              </a:rPr>
              <a:t> με τα </a:t>
            </a:r>
            <a:r>
              <a:rPr lang="el-GR" altLang="el-GR" sz="2800" b="1" dirty="0" err="1">
                <a:solidFill>
                  <a:schemeClr val="accent5">
                    <a:lumMod val="50000"/>
                  </a:schemeClr>
                </a:solidFill>
                <a:latin typeface="Arial" panose="020B0604020202020204" pitchFamily="34" charset="0"/>
                <a:cs typeface="Arial" panose="020B0604020202020204" pitchFamily="34" charset="0"/>
              </a:rPr>
              <a:t>μαθηματα</a:t>
            </a:r>
            <a:r>
              <a:rPr lang="el-GR" altLang="el-GR" sz="2800" b="1" dirty="0">
                <a:solidFill>
                  <a:schemeClr val="accent5">
                    <a:lumMod val="50000"/>
                  </a:schemeClr>
                </a:solidFill>
                <a:latin typeface="Arial" panose="020B0604020202020204" pitchFamily="34" charset="0"/>
                <a:cs typeface="Arial" panose="020B0604020202020204" pitchFamily="34" charset="0"/>
              </a:rPr>
              <a:t> </a:t>
            </a:r>
            <a:r>
              <a:rPr lang="el-GR" altLang="el-GR" sz="2800" b="1" dirty="0" err="1">
                <a:solidFill>
                  <a:schemeClr val="accent5">
                    <a:lumMod val="50000"/>
                  </a:schemeClr>
                </a:solidFill>
                <a:latin typeface="Arial" panose="020B0604020202020204" pitchFamily="34" charset="0"/>
                <a:cs typeface="Arial" panose="020B0604020202020204" pitchFamily="34" charset="0"/>
              </a:rPr>
              <a:t>επιλογης</a:t>
            </a:r>
            <a:r>
              <a:rPr lang="el-GR" altLang="el-GR" sz="2800" b="1" dirty="0">
                <a:solidFill>
                  <a:schemeClr val="accent5">
                    <a:lumMod val="50000"/>
                  </a:schemeClr>
                </a:solidFill>
                <a:latin typeface="Arial" panose="020B0604020202020204" pitchFamily="34" charset="0"/>
                <a:cs typeface="Arial" panose="020B0604020202020204" pitchFamily="34" charset="0"/>
              </a:rPr>
              <a:t> στη Β΄ και Γ΄ </a:t>
            </a:r>
            <a:r>
              <a:rPr lang="el-GR" altLang="el-GR" sz="2800" b="1" dirty="0" err="1">
                <a:solidFill>
                  <a:schemeClr val="accent5">
                    <a:lumMod val="50000"/>
                  </a:schemeClr>
                </a:solidFill>
                <a:latin typeface="Arial" panose="020B0604020202020204" pitchFamily="34" charset="0"/>
                <a:cs typeface="Arial" panose="020B0604020202020204" pitchFamily="34" charset="0"/>
              </a:rPr>
              <a:t>Λυκειου</a:t>
            </a:r>
            <a:r>
              <a:rPr lang="el-GR" altLang="el-GR" sz="2800" b="1" dirty="0">
                <a:solidFill>
                  <a:schemeClr val="accent5">
                    <a:lumMod val="50000"/>
                  </a:schemeClr>
                </a:solidFill>
                <a:latin typeface="Arial" panose="020B0604020202020204" pitchFamily="34" charset="0"/>
                <a:cs typeface="Arial" panose="020B0604020202020204" pitchFamily="34" charset="0"/>
              </a:rPr>
              <a:t>)</a:t>
            </a:r>
            <a:endParaRPr lang="en-US" sz="2800" b="1"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0" indent="0" algn="just">
              <a:buNone/>
            </a:pPr>
            <a:r>
              <a:rPr lang="el-GR" sz="2600" b="1" dirty="0">
                <a:solidFill>
                  <a:schemeClr val="accent5">
                    <a:lumMod val="50000"/>
                  </a:schemeClr>
                </a:solidFill>
                <a:latin typeface="Arial" panose="020B0604020202020204" pitchFamily="34" charset="0"/>
                <a:cs typeface="Arial" panose="020B0604020202020204" pitchFamily="34" charset="0"/>
              </a:rPr>
              <a:t>Ψυχολογία, Επιστημών Αγωγής (Δημοτική Εκπαίδευση), Επιστημών Αγωγής (</a:t>
            </a:r>
            <a:r>
              <a:rPr lang="el-GR" sz="2600" b="1" dirty="0" err="1">
                <a:solidFill>
                  <a:schemeClr val="accent5">
                    <a:lumMod val="50000"/>
                  </a:schemeClr>
                </a:solidFill>
                <a:latin typeface="Arial" panose="020B0604020202020204" pitchFamily="34" charset="0"/>
                <a:cs typeface="Arial" panose="020B0604020202020204" pitchFamily="34" charset="0"/>
              </a:rPr>
              <a:t>Προδημοτική</a:t>
            </a:r>
            <a:r>
              <a:rPr lang="el-GR" sz="2600" b="1" dirty="0">
                <a:solidFill>
                  <a:schemeClr val="accent5">
                    <a:lumMod val="50000"/>
                  </a:schemeClr>
                </a:solidFill>
                <a:latin typeface="Arial" panose="020B0604020202020204" pitchFamily="34" charset="0"/>
                <a:cs typeface="Arial" panose="020B0604020202020204" pitchFamily="34" charset="0"/>
              </a:rPr>
              <a:t> Εκπαίδευση), Παιδαγωγικό Ειδικής Αγωγής, Γεωγραφία, </a:t>
            </a:r>
            <a:r>
              <a:rPr lang="el-GR" sz="2600" b="1" dirty="0" err="1">
                <a:solidFill>
                  <a:schemeClr val="accent5">
                    <a:lumMod val="50000"/>
                  </a:schemeClr>
                </a:solidFill>
                <a:latin typeface="Arial" panose="020B0604020202020204" pitchFamily="34" charset="0"/>
                <a:cs typeface="Arial" panose="020B0604020202020204" pitchFamily="34" charset="0"/>
              </a:rPr>
              <a:t>Λογοθεραπεία</a:t>
            </a:r>
            <a:r>
              <a:rPr lang="el-GR" sz="2600" b="1" dirty="0">
                <a:solidFill>
                  <a:schemeClr val="accent5">
                    <a:lumMod val="50000"/>
                  </a:schemeClr>
                </a:solidFill>
                <a:latin typeface="Arial" panose="020B0604020202020204" pitchFamily="34" charset="0"/>
                <a:cs typeface="Arial" panose="020B0604020202020204" pitchFamily="34" charset="0"/>
              </a:rPr>
              <a:t>, Στρατιωτικές Σχολές Υπαξιωματικών, Μαγειρικές Τέχνες, Διοίκηση Ξενοδοχείων και Τουρισμού, Επικοινωνίας και Σπουδών Διαδικτύου ΤΕΠΑΚ, Ολοκληρωμένη Επικοινωνία και Μάρκετινγκ ΤΠΚ, Πολυμέσων και Γραφικών Τεχνών ΤΕΠΑΚ, Α.Σ.ΠΑΙ.Τ.Ε κ.ά.</a:t>
            </a:r>
          </a:p>
          <a:p>
            <a:endParaRPr lang="en-US" dirty="0"/>
          </a:p>
        </p:txBody>
      </p:sp>
      <p:sp>
        <p:nvSpPr>
          <p:cNvPr id="5" name="Slide Number Placeholder 4"/>
          <p:cNvSpPr>
            <a:spLocks noGrp="1"/>
          </p:cNvSpPr>
          <p:nvPr>
            <p:ph type="sldNum" sz="quarter" idx="12"/>
          </p:nvPr>
        </p:nvSpPr>
        <p:spPr/>
        <p:txBody>
          <a:bodyPr/>
          <a:lstStyle/>
          <a:p>
            <a:fld id="{EAA9F439-BAD9-4CFB-8DE0-6CAA244BAADC}" type="slidenum">
              <a:rPr lang="en-GB" smtClean="0"/>
              <a:t>22</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402376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a:xfrm>
            <a:off x="609600" y="580571"/>
            <a:ext cx="10972800" cy="472165"/>
          </a:xfrm>
          <a:noFill/>
        </p:spPr>
        <p:txBody>
          <a:bodyPr vert="horz" wrap="square" lIns="91440" tIns="45720" rIns="91440" bIns="45720" numCol="1" rtlCol="0" anchor="ctr" anchorCtr="0" compatLnSpc="1">
            <a:prstTxWarp prst="textNoShape">
              <a:avLst/>
            </a:prstTxWarp>
            <a:noAutofit/>
          </a:bodyPr>
          <a:lstStyle/>
          <a:p>
            <a:r>
              <a:rPr lang="el-GR" b="1" dirty="0">
                <a:solidFill>
                  <a:srgbClr val="002060"/>
                </a:solidFill>
                <a:latin typeface="Arial" panose="020B0604020202020204" pitchFamily="34" charset="0"/>
                <a:cs typeface="Arial" panose="020B0604020202020204" pitchFamily="34" charset="0"/>
              </a:rPr>
              <a:t>ΕΞΕΤΑΖΟΜΕΝΑ ΜΑΘΗΜΑΤΑ  Β΄ ΚΑΙ Γ΄ ΛΥΚΕΙΟΥ</a:t>
            </a:r>
            <a:r>
              <a:rPr lang="el-GR" b="1" dirty="0">
                <a:solidFill>
                  <a:srgbClr val="002060"/>
                </a:solidFill>
              </a:rPr>
              <a:t/>
            </a:r>
            <a:br>
              <a:rPr lang="el-GR" b="1" dirty="0">
                <a:solidFill>
                  <a:srgbClr val="002060"/>
                </a:solidFill>
              </a:rPr>
            </a:br>
            <a:endParaRPr lang="el-GR" b="1" dirty="0">
              <a:solidFill>
                <a:srgbClr val="002060"/>
              </a:solidFill>
            </a:endParaRPr>
          </a:p>
        </p:txBody>
      </p:sp>
      <p:graphicFrame>
        <p:nvGraphicFramePr>
          <p:cNvPr id="47125" name="Group 21"/>
          <p:cNvGraphicFramePr>
            <a:graphicFrameLocks noGrp="1"/>
          </p:cNvGraphicFramePr>
          <p:nvPr>
            <p:ph idx="1"/>
          </p:nvPr>
        </p:nvGraphicFramePr>
        <p:xfrm>
          <a:off x="609600" y="936621"/>
          <a:ext cx="10972800" cy="5805264"/>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1288306">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el-G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Β΄ ΤΑΞΗ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el-G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Γ΄ ΤΑΞΗ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16958">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pPr>
                      <a:endParaRPr kumimoji="0" lang="el-GR" sz="2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Νέα Ελληνικά</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Τα τέσσερα (4) μαθήματα Κατεύθυνσης που παρακολούθησε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Νέα Ελληνικά</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Τα τέσσερα (4) μαθήματα Κατεύθυνσης που παρακολούθησε</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2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a:defRPr/>
            </a:pPr>
            <a:fld id="{88EE6B02-8AE9-4411-9757-54114E439C77}" type="slidenum">
              <a:rPr lang="el-GR" smtClean="0"/>
              <a:pPr>
                <a:defRPr/>
              </a:pPr>
              <a:t>23</a:t>
            </a:fld>
            <a:endParaRPr lang="el-GR"/>
          </a:p>
        </p:txBody>
      </p:sp>
      <p:sp>
        <p:nvSpPr>
          <p:cNvPr id="4" name="Footer Placeholder 3"/>
          <p:cNvSpPr>
            <a:spLocks noGrp="1"/>
          </p:cNvSpPr>
          <p:nvPr>
            <p:ph type="ftr" sz="quarter" idx="11"/>
          </p:nvPr>
        </p:nvSpPr>
        <p:spPr/>
        <p:txBody>
          <a:bodyPr/>
          <a:lstStyle/>
          <a:p>
            <a:pPr>
              <a:defRPr/>
            </a:pPr>
            <a:r>
              <a:rPr lang="el-GR"/>
              <a:t>ΥΣΕΑ, ΟΚΤΩΒΡΙΟΣ 2022</a:t>
            </a:r>
          </a:p>
        </p:txBody>
      </p:sp>
    </p:spTree>
    <p:extLst>
      <p:ext uri="{BB962C8B-B14F-4D97-AF65-F5344CB8AC3E}">
        <p14:creationId xmlns:p14="http://schemas.microsoft.com/office/powerpoint/2010/main" val="3772890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1850575" y="457201"/>
            <a:ext cx="8360226" cy="932305"/>
          </a:xfrm>
          <a:solidFill>
            <a:schemeClr val="accent1"/>
          </a:solidFill>
        </p:spPr>
        <p:txBody>
          <a:bodyPr>
            <a:normAutofit/>
          </a:bodyPr>
          <a:lstStyle/>
          <a:p>
            <a:pPr algn="ctr" eaLnBrk="1" hangingPunct="1"/>
            <a:r>
              <a:rPr lang="el-GR" altLang="en-US" b="1" dirty="0" err="1">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rPr>
              <a:t>ΕξετΑσεις</a:t>
            </a:r>
            <a:r>
              <a:rPr lang="el-GR" altLang="en-US" b="1" dirty="0">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l-GR" altLang="en-US" b="1" dirty="0" err="1">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rPr>
              <a:t>ΜετΑταξης</a:t>
            </a:r>
            <a:endParaRPr lang="el-GR" altLang="en-US" b="1" dirty="0">
              <a:solidFill>
                <a:schemeClr val="bg2"/>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21507" name="Content Placeholder 1"/>
          <p:cNvSpPr>
            <a:spLocks noGrp="1"/>
          </p:cNvSpPr>
          <p:nvPr>
            <p:ph idx="1"/>
          </p:nvPr>
        </p:nvSpPr>
        <p:spPr>
          <a:xfrm>
            <a:off x="1981200" y="1340769"/>
            <a:ext cx="8229600" cy="4392488"/>
          </a:xfrm>
        </p:spPr>
        <p:txBody>
          <a:bodyPr>
            <a:normAutofit fontScale="92500" lnSpcReduction="20000"/>
          </a:bodyPr>
          <a:lstStyle/>
          <a:p>
            <a:pPr algn="just">
              <a:buClr>
                <a:schemeClr val="accent2">
                  <a:lumMod val="75000"/>
                </a:schemeClr>
              </a:buClr>
            </a:pP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Οι μαθητές/</a:t>
            </a:r>
            <a:r>
              <a:rPr lang="el-GR" altLang="en-US" sz="2800" b="1" dirty="0" err="1">
                <a:solidFill>
                  <a:schemeClr val="accent5">
                    <a:lumMod val="50000"/>
                  </a:schemeClr>
                </a:solidFill>
                <a:latin typeface="Times New Roman" panose="02020603050405020304" pitchFamily="18" charset="0"/>
                <a:cs typeface="Times New Roman" panose="02020603050405020304" pitchFamily="18" charset="0"/>
              </a:rPr>
              <a:t>τριες</a:t>
            </a: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 που επιθυμούν να μετακινηθούν </a:t>
            </a:r>
          </a:p>
          <a:p>
            <a:pPr marL="0" indent="0" algn="just">
              <a:buClr>
                <a:schemeClr val="accent2">
                  <a:lumMod val="75000"/>
                </a:schemeClr>
              </a:buClr>
              <a:buNone/>
            </a:pP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(α) στη Β΄ σε άλλη Κατεύθυνση από την Κατεύθυνση που οδηγεί η  Ομάδα Μαθημάτων Προσανατολισμού (Ο.Μ.Π.) που είχαν στην Α΄ Λυκείου  ή  </a:t>
            </a:r>
          </a:p>
          <a:p>
            <a:pPr marL="0" indent="0" algn="just">
              <a:buClr>
                <a:schemeClr val="accent2">
                  <a:lumMod val="75000"/>
                </a:schemeClr>
              </a:buClr>
              <a:buNone/>
            </a:pPr>
            <a:r>
              <a:rPr lang="el-GR" altLang="en-US" sz="2800" b="1" dirty="0">
                <a:solidFill>
                  <a:schemeClr val="accent5">
                    <a:lumMod val="50000"/>
                  </a:schemeClr>
                </a:solidFill>
                <a:latin typeface="Times New Roman" panose="02020603050405020304" pitchFamily="18" charset="0"/>
                <a:cs typeface="Times New Roman" panose="02020603050405020304" pitchFamily="18" charset="0"/>
              </a:rPr>
              <a:t>(β) σε άλλη Κατεύθυνση στη Γ΄ από αυτή που είχαν στη Β΄  παρακάθονται σε Εξετάσεις Μετάταξης.</a:t>
            </a:r>
            <a:r>
              <a:rPr lang="el-GR" sz="2800" b="1" dirty="0">
                <a:solidFill>
                  <a:schemeClr val="accent5">
                    <a:lumMod val="50000"/>
                  </a:schemeClr>
                </a:solidFill>
                <a:latin typeface="Times New Roman" panose="02020603050405020304" pitchFamily="18" charset="0"/>
                <a:cs typeface="Times New Roman" panose="02020603050405020304" pitchFamily="18" charset="0"/>
              </a:rPr>
              <a:t> Μπορούν επίσης να αλλάξουν και τα μαθήματα κατεύθυνσης από τη Β΄ στη Γ΄ Λυκείου με εξετάσεις</a:t>
            </a:r>
          </a:p>
          <a:p>
            <a:pPr algn="just">
              <a:buClr>
                <a:schemeClr val="accent2">
                  <a:lumMod val="75000"/>
                </a:schemeClr>
              </a:buClr>
            </a:pPr>
            <a:r>
              <a:rPr lang="el-GR" sz="2800" b="1" dirty="0">
                <a:solidFill>
                  <a:schemeClr val="accent5">
                    <a:lumMod val="50000"/>
                  </a:schemeClr>
                </a:solidFill>
                <a:latin typeface="Times New Roman" panose="02020603050405020304" pitchFamily="18" charset="0"/>
                <a:cs typeface="Times New Roman" panose="02020603050405020304" pitchFamily="18" charset="0"/>
              </a:rPr>
              <a:t>Εξετάσεις Μετάταξης γίνονται Μάιο-Ιούνιο.</a:t>
            </a:r>
          </a:p>
          <a:p>
            <a:pPr algn="just">
              <a:buClr>
                <a:schemeClr val="accent2">
                  <a:lumMod val="75000"/>
                </a:schemeClr>
              </a:buClr>
            </a:pPr>
            <a:endParaRPr lang="el-GR" altLang="en-US"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331" y="5651088"/>
            <a:ext cx="4084863" cy="932305"/>
          </a:xfrm>
          <a:prstGeom prst="rect">
            <a:avLst/>
          </a:prstGeom>
        </p:spPr>
      </p:pic>
      <p:sp>
        <p:nvSpPr>
          <p:cNvPr id="2" name="Slide Number Placeholder 1"/>
          <p:cNvSpPr>
            <a:spLocks noGrp="1"/>
          </p:cNvSpPr>
          <p:nvPr>
            <p:ph type="sldNum" sz="quarter" idx="12"/>
          </p:nvPr>
        </p:nvSpPr>
        <p:spPr/>
        <p:txBody>
          <a:bodyPr/>
          <a:lstStyle/>
          <a:p>
            <a:fld id="{EAA9F439-BAD9-4CFB-8DE0-6CAA244BAADC}" type="slidenum">
              <a:rPr lang="en-GB" smtClean="0"/>
              <a:t>24</a:t>
            </a:fld>
            <a:endParaRPr lang="en-GB"/>
          </a:p>
        </p:txBody>
      </p:sp>
      <p:sp>
        <p:nvSpPr>
          <p:cNvPr id="3" name="Footer Placeholder 2"/>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1805613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09801" y="228600"/>
          <a:ext cx="7729653" cy="6394360"/>
        </p:xfrm>
        <a:graphic>
          <a:graphicData uri="http://schemas.openxmlformats.org/drawingml/2006/table">
            <a:tbl>
              <a:tblPr/>
              <a:tblGrid>
                <a:gridCol w="1590881">
                  <a:extLst>
                    <a:ext uri="{9D8B030D-6E8A-4147-A177-3AD203B41FA5}">
                      <a16:colId xmlns:a16="http://schemas.microsoft.com/office/drawing/2014/main" val="20000"/>
                    </a:ext>
                  </a:extLst>
                </a:gridCol>
                <a:gridCol w="1507150">
                  <a:extLst>
                    <a:ext uri="{9D8B030D-6E8A-4147-A177-3AD203B41FA5}">
                      <a16:colId xmlns:a16="http://schemas.microsoft.com/office/drawing/2014/main" val="20001"/>
                    </a:ext>
                  </a:extLst>
                </a:gridCol>
                <a:gridCol w="1508619">
                  <a:extLst>
                    <a:ext uri="{9D8B030D-6E8A-4147-A177-3AD203B41FA5}">
                      <a16:colId xmlns:a16="http://schemas.microsoft.com/office/drawing/2014/main" val="20002"/>
                    </a:ext>
                  </a:extLst>
                </a:gridCol>
                <a:gridCol w="1507150">
                  <a:extLst>
                    <a:ext uri="{9D8B030D-6E8A-4147-A177-3AD203B41FA5}">
                      <a16:colId xmlns:a16="http://schemas.microsoft.com/office/drawing/2014/main" val="20003"/>
                    </a:ext>
                  </a:extLst>
                </a:gridCol>
                <a:gridCol w="1615853">
                  <a:extLst>
                    <a:ext uri="{9D8B030D-6E8A-4147-A177-3AD203B41FA5}">
                      <a16:colId xmlns:a16="http://schemas.microsoft.com/office/drawing/2014/main" val="20004"/>
                    </a:ext>
                  </a:extLst>
                </a:gridCol>
              </a:tblGrid>
              <a:tr h="626986">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1"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Για εισδοχή στη Β΄ Λυκείου</a:t>
                      </a:r>
                      <a:r>
                        <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rPr>
                        <a:t> </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στην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1</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2</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3</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accent5">
                            <a:lumMod val="50000"/>
                          </a:schemeClr>
                        </a:solidFill>
                        <a:effectLst/>
                        <a:latin typeface="Arial Narrow" pitchFamily="34"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Μαθητής από την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4</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ΟΜΠ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835982">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1</a:t>
                      </a:r>
                      <a:r>
                        <a:rPr kumimoji="0" lang="el-GR" altLang="el-GR" sz="1400" b="1" i="0" u="none" strike="noStrike" cap="none" normalizeH="0" baseline="3000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Κλασσικών και Ανθρωπιστικών Σπουδών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1.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1.Αρχαία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1.Αρχαία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4834">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2</a:t>
                      </a:r>
                      <a:r>
                        <a:rPr kumimoji="0" lang="el-GR" altLang="el-GR" sz="1400" b="1" i="0" u="none" strike="noStrike" cap="none" normalizeH="0" baseline="3000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Ξένων Γλωσσών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και Ευρωπαϊκών Σπουδών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(για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(για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Ιστορία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2. Αρχαία Ελληνικά/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(για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5">
                              <a:lumMod val="50000"/>
                            </a:schemeClr>
                          </a:solidFill>
                          <a:effectLst/>
                          <a:latin typeface="Arial Narrow" pitchFamily="34"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4977">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3</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Θετικών Επιστημών </a:t>
                      </a:r>
                      <a:r>
                        <a:rPr kumimoji="0" lang="el-GR" altLang="el-GR" sz="1400" b="0" i="0" u="none" strike="noStrike" cap="none" normalizeH="0" baseline="0" dirty="0" err="1">
                          <a:ln>
                            <a:noFill/>
                          </a:ln>
                          <a:solidFill>
                            <a:schemeClr val="accent5">
                              <a:lumMod val="50000"/>
                            </a:schemeClr>
                          </a:solidFill>
                          <a:effectLst/>
                          <a:latin typeface="Arial Narrow" pitchFamily="34" charset="0"/>
                          <a:cs typeface="Times New Roman" pitchFamily="18" charset="0"/>
                        </a:rPr>
                        <a:t>Βιοεπιστημών</a:t>
                      </a: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 -</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Πληροφορικής -Τεχνολογίας</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1. 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2. Φυσική</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1. Φυσική</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1. 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2. Φυσική</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2155">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4</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Οικονομικών</a:t>
                      </a: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Επιστημών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2. Οικονομικά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1. Οικονομικά</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1.Μαθηματικά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1532">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5</a:t>
                      </a:r>
                      <a:r>
                        <a:rPr kumimoji="0" lang="el-GR" altLang="el-GR" sz="1400" b="1" i="0" u="none" strike="noStrike" cap="none" normalizeH="0" baseline="30000" dirty="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accent5">
                              <a:lumMod val="50000"/>
                            </a:schemeClr>
                          </a:solidFill>
                          <a:effectLst/>
                          <a:latin typeface="Arial Narrow" pitchFamily="34" charset="0"/>
                          <a:cs typeface="Times New Roman" pitchFamily="18" charset="0"/>
                        </a:rPr>
                        <a:t>Εμπορίου και Υπηρεσιών</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Οικονομικά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2.  Αγγλικά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Οικονομικά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2.  Αγγλικά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ea typeface="SimSun" pitchFamily="2" charset="-122"/>
                          <a:cs typeface="Times New Roman" pitchFamily="18" charset="0"/>
                        </a:rPr>
                        <a:t>1. Αγγλικά</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808613">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6</a:t>
                      </a:r>
                      <a:r>
                        <a:rPr kumimoji="0" lang="el-GR" altLang="el-GR" sz="1400" b="1" i="0" u="none" strike="noStrike" cap="none" normalizeH="0" baseline="30000">
                          <a:ln>
                            <a:noFill/>
                          </a:ln>
                          <a:solidFill>
                            <a:schemeClr val="accent5">
                              <a:lumMod val="50000"/>
                            </a:schemeClr>
                          </a:solidFill>
                          <a:effectLst/>
                          <a:latin typeface="Arial Narrow" pitchFamily="34" charset="0"/>
                          <a:cs typeface="Times New Roman" pitchFamily="18" charset="0"/>
                        </a:rPr>
                        <a:t>η</a:t>
                      </a: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 Κατεύθυνση</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accent5">
                              <a:lumMod val="50000"/>
                            </a:schemeClr>
                          </a:solidFill>
                          <a:effectLst/>
                          <a:latin typeface="Arial Narrow" pitchFamily="34" charset="0"/>
                          <a:cs typeface="Times New Roman" pitchFamily="18" charset="0"/>
                        </a:rPr>
                        <a:t>Καλών Τεχνών</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accent5">
                              <a:lumMod val="50000"/>
                            </a:schemeClr>
                          </a:solidFill>
                          <a:effectLst/>
                          <a:latin typeface="Arial Narrow" pitchFamily="34" charset="0"/>
                          <a:cs typeface="Times New Roman" pitchFamily="18" charset="0"/>
                        </a:rPr>
                        <a:t>ΚΑΝΕΝΑ</a:t>
                      </a:r>
                      <a:endParaRPr kumimoji="0" lang="el-GR" altLang="el-GR" sz="1400" b="0" i="0" u="none" strike="noStrike" cap="none" normalizeH="0" baseline="0" dirty="0">
                        <a:ln>
                          <a:noFill/>
                        </a:ln>
                        <a:solidFill>
                          <a:schemeClr val="accent5">
                            <a:lumMod val="50000"/>
                          </a:schemeClr>
                        </a:solidFill>
                        <a:effectLst/>
                        <a:latin typeface="Times New Roman" pitchFamily="18"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EAA9F439-BAD9-4CFB-8DE0-6CAA244BAADC}" type="slidenum">
              <a:rPr lang="en-GB" smtClean="0"/>
              <a:t>25</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1682981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8415169" y="2569029"/>
            <a:ext cx="1563215" cy="2062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919538" y="1484784"/>
            <a:ext cx="8352927" cy="4752528"/>
          </a:xfrm>
        </p:spPr>
        <p:txBody>
          <a:bodyPr>
            <a:normAutofit fontScale="77500" lnSpcReduction="20000"/>
          </a:bodyPr>
          <a:lstStyle/>
          <a:p>
            <a:pPr>
              <a:buClr>
                <a:schemeClr val="accent2">
                  <a:lumMod val="75000"/>
                </a:schemeClr>
              </a:buClr>
            </a:pPr>
            <a:r>
              <a:rPr lang="el-GR"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Επιλέγεται από μαθητές που εγκαταλείπουν το επίσημο εκπαιδευτικό σύστημα. </a:t>
            </a:r>
          </a:p>
          <a:p>
            <a:pPr marL="0" indent="0">
              <a:buClr>
                <a:schemeClr val="accent2">
                  <a:lumMod val="75000"/>
                </a:schemeClr>
              </a:buClr>
              <a:buNone/>
            </a:pPr>
            <a:r>
              <a:rPr lang="el-GR"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l-GR" sz="2600" b="1" u="sng"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Επίπεδα:</a:t>
            </a:r>
          </a:p>
          <a:p>
            <a:pPr>
              <a:buClr>
                <a:schemeClr val="accent2">
                  <a:lumMod val="75000"/>
                </a:schemeClr>
              </a:buClr>
            </a:pPr>
            <a:r>
              <a:rPr lang="el-GR"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Α. Προπαρασκευαστική Μαθητεία (Π.Μ.) – 1 χρόνος, 1</a:t>
            </a:r>
            <a:r>
              <a:rPr lang="en-US"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5</a:t>
            </a:r>
            <a:r>
              <a:rPr lang="el-GR"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-16 χρονών.</a:t>
            </a:r>
          </a:p>
          <a:p>
            <a:pPr>
              <a:buClr>
                <a:schemeClr val="accent2">
                  <a:lumMod val="75000"/>
                </a:schemeClr>
              </a:buClr>
            </a:pPr>
            <a:r>
              <a:rPr lang="el-GR" sz="26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Β. Κεντρικός Κορμός Μαθητείας – 3 χρόνια, 15-18 χρονών.  Οι μαθητευόμενοι εξασκούνται στη Βιομηχανία, όπου αμείβονται για την εργασία τους, για τρεις ημέρες την εβδομάδα και παρακολουθούν μαθήματα σε Τεχνική Σχολή για δύο ημέρες την εβδομάδα.</a:t>
            </a:r>
          </a:p>
          <a:p>
            <a:pPr>
              <a:buClr>
                <a:schemeClr val="accent2">
                  <a:lumMod val="75000"/>
                </a:schemeClr>
              </a:buClr>
            </a:pPr>
            <a:r>
              <a:rPr lang="el-GR" sz="2600" b="1" u="sng"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Για περισσότερες πληροφορίες:</a:t>
            </a:r>
            <a:endParaRPr lang="en-US" sz="26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Clr>
                <a:schemeClr val="accent2">
                  <a:lumMod val="75000"/>
                </a:schemeClr>
              </a:buClr>
              <a:buNone/>
            </a:pPr>
            <a:r>
              <a:rPr lang="el-GR" sz="2600" b="1" dirty="0">
                <a:solidFill>
                  <a:schemeClr val="accent5">
                    <a:lumMod val="50000"/>
                  </a:schemeClr>
                </a:solidFill>
                <a:latin typeface="Times New Roman" panose="02020603050405020304" pitchFamily="18" charset="0"/>
                <a:cs typeface="Times New Roman" panose="02020603050405020304" pitchFamily="18" charset="0"/>
              </a:rPr>
              <a:t>	Λευκωσία: </a:t>
            </a:r>
            <a:r>
              <a:rPr lang="el-GR" sz="2600" b="1" dirty="0" err="1">
                <a:solidFill>
                  <a:schemeClr val="accent5">
                    <a:lumMod val="50000"/>
                  </a:schemeClr>
                </a:solidFill>
                <a:latin typeface="Times New Roman" panose="02020603050405020304" pitchFamily="18" charset="0"/>
                <a:cs typeface="Times New Roman" panose="02020603050405020304" pitchFamily="18" charset="0"/>
              </a:rPr>
              <a:t>Τηλ</a:t>
            </a:r>
            <a:r>
              <a:rPr lang="el-GR" sz="2600" b="1" dirty="0">
                <a:solidFill>
                  <a:schemeClr val="accent5">
                    <a:lumMod val="50000"/>
                  </a:schemeClr>
                </a:solidFill>
                <a:latin typeface="Times New Roman" panose="02020603050405020304" pitchFamily="18" charset="0"/>
                <a:cs typeface="Times New Roman" panose="02020603050405020304" pitchFamily="18" charset="0"/>
              </a:rPr>
              <a:t>. 22697200</a:t>
            </a:r>
            <a:br>
              <a:rPr lang="el-GR" sz="2600" b="1" dirty="0">
                <a:solidFill>
                  <a:schemeClr val="accent5">
                    <a:lumMod val="50000"/>
                  </a:schemeClr>
                </a:solidFill>
                <a:latin typeface="Times New Roman" panose="02020603050405020304" pitchFamily="18" charset="0"/>
                <a:cs typeface="Times New Roman" panose="02020603050405020304" pitchFamily="18" charset="0"/>
              </a:rPr>
            </a:br>
            <a:r>
              <a:rPr lang="el-GR" sz="2600" b="1" dirty="0">
                <a:solidFill>
                  <a:schemeClr val="accent5">
                    <a:lumMod val="50000"/>
                  </a:schemeClr>
                </a:solidFill>
                <a:latin typeface="Times New Roman" panose="02020603050405020304" pitchFamily="18" charset="0"/>
                <a:cs typeface="Times New Roman" panose="02020603050405020304" pitchFamily="18" charset="0"/>
              </a:rPr>
              <a:t>	Λεμεσός: </a:t>
            </a:r>
            <a:r>
              <a:rPr lang="el-GR" sz="2600" b="1" dirty="0" err="1">
                <a:solidFill>
                  <a:schemeClr val="accent5">
                    <a:lumMod val="50000"/>
                  </a:schemeClr>
                </a:solidFill>
                <a:latin typeface="Times New Roman" panose="02020603050405020304" pitchFamily="18" charset="0"/>
                <a:cs typeface="Times New Roman" panose="02020603050405020304" pitchFamily="18" charset="0"/>
              </a:rPr>
              <a:t>Τηλ</a:t>
            </a:r>
            <a:r>
              <a:rPr lang="el-GR" sz="2600" b="1" dirty="0">
                <a:solidFill>
                  <a:schemeClr val="accent5">
                    <a:lumMod val="50000"/>
                  </a:schemeClr>
                </a:solidFill>
                <a:latin typeface="Times New Roman" panose="02020603050405020304" pitchFamily="18" charset="0"/>
                <a:cs typeface="Times New Roman" panose="02020603050405020304" pitchFamily="18" charset="0"/>
              </a:rPr>
              <a:t>. 25 381611</a:t>
            </a:r>
            <a:br>
              <a:rPr lang="el-GR" sz="2600" b="1" dirty="0">
                <a:solidFill>
                  <a:schemeClr val="accent5">
                    <a:lumMod val="50000"/>
                  </a:schemeClr>
                </a:solidFill>
                <a:latin typeface="Times New Roman" panose="02020603050405020304" pitchFamily="18" charset="0"/>
                <a:cs typeface="Times New Roman" panose="02020603050405020304" pitchFamily="18" charset="0"/>
              </a:rPr>
            </a:br>
            <a:r>
              <a:rPr lang="el-GR" sz="2600" b="1" dirty="0">
                <a:solidFill>
                  <a:schemeClr val="accent5">
                    <a:lumMod val="50000"/>
                  </a:schemeClr>
                </a:solidFill>
                <a:latin typeface="Times New Roman" panose="02020603050405020304" pitchFamily="18" charset="0"/>
                <a:cs typeface="Times New Roman" panose="02020603050405020304" pitchFamily="18" charset="0"/>
              </a:rPr>
              <a:t>	Λάρνακα: </a:t>
            </a:r>
            <a:r>
              <a:rPr lang="el-GR" sz="2600" b="1" dirty="0" err="1">
                <a:solidFill>
                  <a:schemeClr val="accent5">
                    <a:lumMod val="50000"/>
                  </a:schemeClr>
                </a:solidFill>
                <a:latin typeface="Times New Roman" panose="02020603050405020304" pitchFamily="18" charset="0"/>
                <a:cs typeface="Times New Roman" panose="02020603050405020304" pitchFamily="18" charset="0"/>
              </a:rPr>
              <a:t>Τηλ</a:t>
            </a:r>
            <a:r>
              <a:rPr lang="el-GR" sz="2600" b="1" dirty="0">
                <a:solidFill>
                  <a:schemeClr val="accent5">
                    <a:lumMod val="50000"/>
                  </a:schemeClr>
                </a:solidFill>
                <a:latin typeface="Times New Roman" panose="02020603050405020304" pitchFamily="18" charset="0"/>
                <a:cs typeface="Times New Roman" panose="02020603050405020304" pitchFamily="18" charset="0"/>
              </a:rPr>
              <a:t>. 24812350</a:t>
            </a:r>
            <a:r>
              <a:rPr lang="el-GR" dirty="0">
                <a:latin typeface="Times New Roman" panose="02020603050405020304" pitchFamily="18" charset="0"/>
                <a:cs typeface="Times New Roman" panose="02020603050405020304" pitchFamily="18" charset="0"/>
              </a:rPr>
              <a:t/>
            </a:r>
            <a:br>
              <a:rPr lang="el-GR"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4" name="Rectangle 3"/>
          <p:cNvSpPr/>
          <p:nvPr/>
        </p:nvSpPr>
        <p:spPr>
          <a:xfrm>
            <a:off x="1919538" y="473336"/>
            <a:ext cx="7605462" cy="1077218"/>
          </a:xfrm>
          <a:prstGeom prst="rect">
            <a:avLst/>
          </a:prstGeom>
          <a:solidFill>
            <a:schemeClr val="accent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dirty="0">
                <a:solidFill>
                  <a:srgbClr val="002060"/>
                </a:solidFill>
              </a:rPr>
              <a:t>ΣΥΣΤΗΜΑ ΜΑΘΗΤΕΙΑΣ ΕΠΑΓΓΕΛΜΑΤΙΚΗΣ ΕΚΠΑΙΔΕΥΣΗΣ ΚΑΙ ΚΑΤΑΡΤΙΣΗΣ (Σ.Μ.Ε.Ε.Κ.)</a:t>
            </a:r>
            <a:endParaRPr lang="en-US" sz="3200" b="1" dirty="0">
              <a:solidFill>
                <a:srgbClr val="002060"/>
              </a:solidFill>
            </a:endParaRPr>
          </a:p>
        </p:txBody>
      </p:sp>
      <p:sp>
        <p:nvSpPr>
          <p:cNvPr id="3" name="Footer Placeholder 2"/>
          <p:cNvSpPr>
            <a:spLocks noGrp="1"/>
          </p:cNvSpPr>
          <p:nvPr>
            <p:ph type="ftr" sz="quarter" idx="11"/>
          </p:nvPr>
        </p:nvSpPr>
        <p:spPr/>
        <p:txBody>
          <a:bodyPr/>
          <a:lstStyle/>
          <a:p>
            <a:r>
              <a:rPr lang="el-GR" dirty="0"/>
              <a:t>ΥΣΕΑ, ΟΚΤΩΒΡΙΟΣ 2022</a:t>
            </a:r>
            <a:endParaRPr lang="en-US" dirty="0"/>
          </a:p>
        </p:txBody>
      </p:sp>
    </p:spTree>
    <p:extLst>
      <p:ext uri="{BB962C8B-B14F-4D97-AF65-F5344CB8AC3E}">
        <p14:creationId xmlns:p14="http://schemas.microsoft.com/office/powerpoint/2010/main" val="3769915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90456"/>
            <a:ext cx="8109473" cy="852544"/>
          </a:xfrm>
          <a:solidFill>
            <a:schemeClr val="accent1"/>
          </a:solidFill>
        </p:spPr>
        <p:txBody>
          <a:bodyPr>
            <a:noAutofit/>
          </a:bodyPr>
          <a:lstStyle/>
          <a:p>
            <a:pPr algn="ctr"/>
            <a:r>
              <a:rPr lang="el-GR" sz="3200" b="1" dirty="0" err="1">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ΕσπερινΑ</a:t>
            </a:r>
            <a: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l-GR" sz="3200" b="1" dirty="0" err="1">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ΣχολεΙα</a:t>
            </a:r>
            <a: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r>
              <a:rPr lang="el-GR" sz="3200" b="1" dirty="0" err="1">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ΓυμνΑσιο</a:t>
            </a:r>
            <a: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 </a:t>
            </a:r>
            <a:r>
              <a:rPr lang="el-GR" sz="3200" b="1" dirty="0" err="1">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Λυκειο</a:t>
            </a:r>
            <a:r>
              <a:rPr lang="el-GR"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endParaRPr lang="en-US" sz="3200" b="1" dirty="0">
              <a:ln w="11430"/>
              <a:solidFill>
                <a:schemeClr val="bg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l-GR"/>
              <a:t>ΥΣΕΑ, ΟΚΤΩΒΡΙΟΣ 2022</a:t>
            </a:r>
            <a:endParaRPr lang="en-US" dirty="0"/>
          </a:p>
        </p:txBody>
      </p:sp>
      <p:sp>
        <p:nvSpPr>
          <p:cNvPr id="5" name="Rectangle 4"/>
          <p:cNvSpPr/>
          <p:nvPr/>
        </p:nvSpPr>
        <p:spPr>
          <a:xfrm>
            <a:off x="1981200" y="1219201"/>
            <a:ext cx="6858000" cy="3816429"/>
          </a:xfrm>
          <a:prstGeom prst="rect">
            <a:avLst/>
          </a:prstGeom>
        </p:spPr>
        <p:txBody>
          <a:bodyPr wrap="square">
            <a:spAutoFit/>
          </a:bodyPr>
          <a:lstStyle/>
          <a:p>
            <a:pPr algn="just"/>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Τα Εσπερινά Σχολεία είναι σχολεία Δεύτερης Ευκαιρίας. </a:t>
            </a:r>
          </a:p>
          <a:p>
            <a:pPr algn="just"/>
            <a:endPar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342900" indent="-342900" algn="just">
              <a:buFont typeface="Arial" panose="020B0604020202020204" pitchFamily="34" charset="0"/>
              <a:buChar char="•"/>
            </a:pPr>
            <a:r>
              <a:rPr lang="el-GR" sz="2200"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Αντιµετώπιση</a:t>
            </a:r>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του </a:t>
            </a:r>
            <a:r>
              <a:rPr lang="el-GR" sz="2200"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φαινοµένου</a:t>
            </a:r>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της πρόωρης εγκατάλειψης του σχολείου και του κοινωνικού </a:t>
            </a:r>
            <a:r>
              <a:rPr lang="el-GR" sz="2200"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αποκλεισµού</a:t>
            </a:r>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a:p>
            <a:pPr algn="just"/>
            <a:endPar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342900" indent="-342900" algn="just">
              <a:buFont typeface="Arial" panose="020B0604020202020204" pitchFamily="34" charset="0"/>
              <a:buChar char="•"/>
            </a:pPr>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Ευκαιρία στους ενήλικες </a:t>
            </a:r>
            <a:r>
              <a:rPr lang="el-GR" sz="2200" b="1" dirty="0" err="1">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εκπαιδευόµενους</a:t>
            </a:r>
            <a:r>
              <a:rPr lang="el-GR"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 να ενισχύσουν τις δεξιότητές τους και να αποκτήσουν προσόντα τα οποία θα βελτιώσουν την ποιότητα ζωής τους.</a:t>
            </a:r>
            <a:endParaRPr lang="en-US" sz="2200" b="1" dirty="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744650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799617"/>
            <a:ext cx="9905999" cy="4572000"/>
          </a:xfrm>
        </p:spPr>
        <p:txBody>
          <a:bodyPr>
            <a:normAutofit/>
          </a:bodyPr>
          <a:lstStyle/>
          <a:p>
            <a:pPr marL="0" latinLnBrk="1">
              <a:spcBef>
                <a:spcPts val="0"/>
              </a:spcBef>
              <a:buSzTx/>
            </a:pP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Υπουργείο Παιδείας, Πολιτισμού, Αθλητισμού και Νεολαίας</a:t>
            </a:r>
            <a:r>
              <a:rPr lang="en-GB" sz="1800" b="1"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www.moec.gov.cy</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marL="0" latinLnBrk="1">
              <a:spcBef>
                <a:spcPts val="0"/>
              </a:spcBef>
              <a:buSzTx/>
            </a:pP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Υπουργείο, Παιδείας και Θρησκευμάτων Ελλάδας: </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www.minedu.gov.gr</a:t>
            </a:r>
            <a:endPar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Διεύθυνση Ανώτερης Εκπαίδευσης</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https://www.highereducation.ac.cy/index.php/el/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Φορέας Διασφάλισης και Πιστοποίησης της Ποιότητας της Ανώτερης Εκπαίδευσης</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https://www.dipae.ac.cy/index.php/el/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Υπηρεσία Εξετάσεων ,</a:t>
            </a:r>
            <a:r>
              <a:rPr lang="el-GR" sz="1800" b="1" dirty="0" err="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Παγκύπριες</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Εξετάσεις</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rPr>
              <a:t>https://panexams.moec.gov.cy/index.php/el/</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Παν. Κύπρου</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https://www.ucy.ac.cy/</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0">
              <a:spcBef>
                <a:spcPts val="0"/>
              </a:spcBef>
            </a:pP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ΤΕ.ΠΑ.Κ.</a:t>
            </a:r>
            <a:r>
              <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1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8"/>
              </a:rPr>
              <a:t>https://www.cut.ac.cy/</a:t>
            </a:r>
            <a:r>
              <a:rPr lang="en-US" sz="1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endParaRPr lang="en-GB" sz="1800" b="1"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marL="0">
              <a:spcBef>
                <a:spcPts val="0"/>
              </a:spcBef>
            </a:pPr>
            <a:r>
              <a:rPr lang="en-GB" sz="1800" b="1" dirty="0">
                <a:solidFill>
                  <a:schemeClr val="bg2"/>
                </a:solidFill>
                <a:effectLst>
                  <a:outerShdw blurRad="38100" dist="38100" dir="2700000" algn="tl">
                    <a:srgbClr val="000000">
                      <a:alpha val="43137"/>
                    </a:srgbClr>
                  </a:outerShdw>
                </a:effectLst>
                <a:latin typeface="Arial" pitchFamily="34" charset="0"/>
                <a:cs typeface="Arial" pitchFamily="34" charset="0"/>
              </a:rPr>
              <a:t>AAEI</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Ελλάδας ανά Τμήμα</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9"/>
              </a:rPr>
              <a:t>http://www.moec.gov.cy/ysea/gr_cy_aaei_links.html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800" b="1" dirty="0" err="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ΑνΑΔ</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0"/>
              </a:rPr>
              <a:t>https://www.</a:t>
            </a:r>
            <a:r>
              <a:rPr lang="en-US"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0"/>
              </a:rPr>
              <a:t>anad.org.cy</a:t>
            </a:r>
            <a:r>
              <a:rPr lang="el-GR"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None/>
            </a:pPr>
            <a:endParaRPr lang="en-US" sz="1800" dirty="0">
              <a:solidFill>
                <a:schemeClr val="bg1"/>
              </a:solidFill>
              <a:effectLst>
                <a:outerShdw blurRad="38100" dist="38100" dir="2700000" algn="tl">
                  <a:srgbClr val="000000">
                    <a:alpha val="43137"/>
                  </a:srgbClr>
                </a:outerShdw>
              </a:effectLst>
            </a:endParaRPr>
          </a:p>
          <a:p>
            <a:pPr marL="0">
              <a:lnSpc>
                <a:spcPct val="110000"/>
              </a:lnSpc>
              <a:spcBef>
                <a:spcPts val="0"/>
              </a:spcBef>
            </a:pPr>
            <a:endParaRPr lang="el-GR" sz="1700" b="1" dirty="0">
              <a:solidFill>
                <a:schemeClr val="bg2"/>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l-GR"/>
              <a:t>ΥΣΕΑ, ΟΚΤΩΒΡΙΟΣ 2022</a:t>
            </a:r>
            <a:endParaRPr lang="en-GB"/>
          </a:p>
        </p:txBody>
      </p:sp>
      <p:sp>
        <p:nvSpPr>
          <p:cNvPr id="6" name="Rectangle 5"/>
          <p:cNvSpPr/>
          <p:nvPr/>
        </p:nvSpPr>
        <p:spPr>
          <a:xfrm>
            <a:off x="2330607" y="669073"/>
            <a:ext cx="6624624" cy="1015663"/>
          </a:xfrm>
          <a:prstGeom prst="rect">
            <a:avLst/>
          </a:prstGeom>
        </p:spPr>
        <p:txBody>
          <a:bodyPr wrap="square">
            <a:spAutoFit/>
          </a:bodyPr>
          <a:lstStyle/>
          <a:p>
            <a:pPr algn="ct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ΠΕΡΙΕΚΤΙΚΗ ΑΝΑΦΟΡΑ</a:t>
            </a:r>
            <a:r>
              <a:rPr lang="en-US" sz="2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ΕΓΚΡΙΤΩΝ ΙΣΤΟΣΕΛΙΔΩΝ</a:t>
            </a:r>
            <a:r>
              <a:rPr lang="en-US" sz="32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endParaRPr lang="en-US" sz="3200" dirty="0"/>
          </a:p>
        </p:txBody>
      </p:sp>
    </p:spTree>
    <p:extLst>
      <p:ext uri="{BB962C8B-B14F-4D97-AF65-F5344CB8AC3E}">
        <p14:creationId xmlns:p14="http://schemas.microsoft.com/office/powerpoint/2010/main" val="206362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atinLnBrk="1">
              <a:lnSpc>
                <a:spcPct val="110000"/>
              </a:lnSpc>
              <a:spcBef>
                <a:spcPts val="0"/>
              </a:spcBef>
              <a:buSzTx/>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Αστυνομική Ακαδημία</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https://www.police.gov.cy/police/police.nsf/policeacademy_gr/policeacademy_gr?opendocument</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ΜΙΕΕΚ</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http://www.mieek.ac.cy/index.php/el/</a:t>
            </a:r>
            <a:r>
              <a:rPr lang="el-GR" sz="1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Δασικό Κολέγιο</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http://www.moa.gov.cy/moa/fc/Forestry.nsf/index_gr/index_gr?OpenDocument</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Σχολή Ξεναγών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https://jtest8.schools.ac.cy/index.php/el/scholi-xenagon</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a:lnSpc>
                <a:spcPct val="110000"/>
              </a:lnSpc>
              <a:spcBef>
                <a:spcPts val="0"/>
              </a:spcBef>
            </a:pPr>
            <a:r>
              <a:rPr lang="en-US"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Σχολές Καλών Τεχνών Ελλάδας και Κύπρου</a:t>
            </a:r>
            <a:r>
              <a:rPr lang="en-US"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rPr>
              <a:t>http://www.moec.gov.cy/ypexams/exams/anotates-sholes-kalon-tehnon.html</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a:lnSpc>
                <a:spcPct val="110000"/>
              </a:lnSpc>
              <a:spcBef>
                <a:spcPts val="0"/>
              </a:spcBef>
            </a:pPr>
            <a:r>
              <a:rPr lang="el-GR"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Δημόσιες Δραματικές Σχολές Ελλάδας</a:t>
            </a:r>
            <a:r>
              <a:rPr lang="en-US" sz="19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https://www.culture.gov.gr/el/service/SitePages/view.aspx?iID=2619</a:t>
            </a:r>
            <a:r>
              <a:rPr lang="el-G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GB"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endParaRPr lang="el-GR" b="1" u="sng" dirty="0">
              <a:solidFill>
                <a:schemeClr val="bg2"/>
              </a:solidFill>
            </a:endParaRPr>
          </a:p>
          <a:p>
            <a:endParaRPr lang="en-US" dirty="0"/>
          </a:p>
        </p:txBody>
      </p:sp>
      <p:sp>
        <p:nvSpPr>
          <p:cNvPr id="2" name="Footer Placeholder 1"/>
          <p:cNvSpPr>
            <a:spLocks noGrp="1"/>
          </p:cNvSpPr>
          <p:nvPr>
            <p:ph type="ftr" sz="quarter" idx="11"/>
          </p:nvPr>
        </p:nvSpPr>
        <p:spPr/>
        <p:txBody>
          <a:bodyPr/>
          <a:lstStyle/>
          <a:p>
            <a:r>
              <a:rPr lang="el-GR"/>
              <a:t>ΥΣΕΑ, ΟΚΤΩΒΡΙΟΣ 2022</a:t>
            </a:r>
            <a:endParaRPr lang="en-GB"/>
          </a:p>
        </p:txBody>
      </p:sp>
      <p:sp>
        <p:nvSpPr>
          <p:cNvPr id="6" name="Rectangle 5"/>
          <p:cNvSpPr/>
          <p:nvPr/>
        </p:nvSpPr>
        <p:spPr>
          <a:xfrm>
            <a:off x="2330607" y="669073"/>
            <a:ext cx="6624624" cy="1015663"/>
          </a:xfrm>
          <a:prstGeom prst="rect">
            <a:avLst/>
          </a:prstGeom>
        </p:spPr>
        <p:txBody>
          <a:bodyPr wrap="square">
            <a:spAutoFit/>
          </a:bodyPr>
          <a:lstStyle/>
          <a:p>
            <a:pPr algn="ct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ΠΕΡΙΕΚΤΙΚΗ ΑΝΑΦΟΡΑ</a:t>
            </a:r>
            <a:r>
              <a:rPr lang="en-US" sz="28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chemeClr val="bg2"/>
                </a:solidFill>
                <a:effectLst>
                  <a:outerShdw blurRad="38100" dist="38100" dir="2700000" algn="tl">
                    <a:srgbClr val="000000">
                      <a:alpha val="43137"/>
                    </a:srgbClr>
                  </a:outerShdw>
                </a:effectLst>
                <a:latin typeface="Arial" pitchFamily="34" charset="0"/>
                <a:cs typeface="Arial" pitchFamily="34" charset="0"/>
              </a:rPr>
              <a:t>ΕΓΚΡΙΤΩΝ ΙΣΤΟΣΕΛΙΔΩΝ</a:t>
            </a:r>
            <a:r>
              <a:rPr lang="en-US" sz="32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endParaRPr lang="en-US" sz="3200" dirty="0"/>
          </a:p>
        </p:txBody>
      </p:sp>
    </p:spTree>
    <p:extLst>
      <p:ext uri="{BB962C8B-B14F-4D97-AF65-F5344CB8AC3E}">
        <p14:creationId xmlns:p14="http://schemas.microsoft.com/office/powerpoint/2010/main" val="310670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1292772" y="0"/>
            <a:ext cx="9172153" cy="461665"/>
          </a:xfrm>
          <a:prstGeom prst="rect">
            <a:avLst/>
          </a:prstGeom>
          <a:noFill/>
          <a:ln w="9525">
            <a:noFill/>
            <a:miter lim="800000"/>
            <a:headEnd/>
            <a:tailEnd/>
          </a:ln>
        </p:spPr>
        <p:txBody>
          <a:bodyPr wrap="square">
            <a:spAutoFit/>
          </a:bodyPr>
          <a:lstStyle/>
          <a:p>
            <a:pPr algn="ctr"/>
            <a:r>
              <a:rPr lang="el-GR" sz="2400" b="1" u="sng" dirty="0">
                <a:solidFill>
                  <a:srgbClr val="002060"/>
                </a:solidFill>
                <a:highlight>
                  <a:srgbClr val="FFFF00"/>
                </a:highlight>
                <a:latin typeface="Arial" panose="020B0604020202020204" pitchFamily="34" charset="0"/>
                <a:cs typeface="Arial" panose="020B0604020202020204" pitchFamily="34" charset="0"/>
              </a:rPr>
              <a:t>ΜΑΘΗΜΑΤΑ ΚΟΙΝΟΥ ΚΟΡΜΟΥ (Κ.Κ.)</a:t>
            </a:r>
            <a:r>
              <a:rPr lang="en-US" sz="2400" b="1" u="sng" dirty="0">
                <a:solidFill>
                  <a:srgbClr val="002060"/>
                </a:solidFill>
                <a:highlight>
                  <a:srgbClr val="FFFF00"/>
                </a:highlight>
                <a:latin typeface="Arial" panose="020B0604020202020204" pitchFamily="34" charset="0"/>
                <a:cs typeface="Arial" panose="020B0604020202020204" pitchFamily="34" charset="0"/>
              </a:rPr>
              <a:t> </a:t>
            </a:r>
            <a:r>
              <a:rPr lang="el-GR" sz="2400" b="1" u="sng" dirty="0">
                <a:solidFill>
                  <a:srgbClr val="002060"/>
                </a:solidFill>
                <a:highlight>
                  <a:srgbClr val="FFFF00"/>
                </a:highlight>
                <a:latin typeface="Arial" panose="020B0604020202020204" pitchFamily="34" charset="0"/>
                <a:cs typeface="Arial" panose="020B0604020202020204" pitchFamily="34" charset="0"/>
              </a:rPr>
              <a:t>ΑΝΑ ΤΑΞΗ ΣΤΟ ΛΥΚΕΙΟ</a:t>
            </a:r>
            <a:r>
              <a:rPr lang="el-GR" sz="2400" b="1" dirty="0">
                <a:solidFill>
                  <a:srgbClr val="002060"/>
                </a:solidFill>
                <a:highlight>
                  <a:srgbClr val="FFFF00"/>
                </a:highlight>
                <a:latin typeface="Arial" panose="020B0604020202020204" pitchFamily="34" charset="0"/>
                <a:cs typeface="Arial" panose="020B0604020202020204" pitchFamily="34" charset="0"/>
              </a:rPr>
              <a:t> </a:t>
            </a:r>
          </a:p>
        </p:txBody>
      </p:sp>
      <p:graphicFrame>
        <p:nvGraphicFramePr>
          <p:cNvPr id="4" name="Table 3"/>
          <p:cNvGraphicFramePr>
            <a:graphicFrameLocks noGrp="1"/>
          </p:cNvGraphicFramePr>
          <p:nvPr/>
        </p:nvGraphicFramePr>
        <p:xfrm>
          <a:off x="338667" y="620676"/>
          <a:ext cx="11531598" cy="6237324"/>
        </p:xfrm>
        <a:graphic>
          <a:graphicData uri="http://schemas.openxmlformats.org/drawingml/2006/table">
            <a:tbl>
              <a:tblPr bandRow="1">
                <a:tableStyleId>{69CF1AB2-1976-4502-BF36-3FF5EA218861}</a:tableStyleId>
              </a:tblPr>
              <a:tblGrid>
                <a:gridCol w="893560">
                  <a:extLst>
                    <a:ext uri="{9D8B030D-6E8A-4147-A177-3AD203B41FA5}">
                      <a16:colId xmlns:a16="http://schemas.microsoft.com/office/drawing/2014/main" val="20000"/>
                    </a:ext>
                  </a:extLst>
                </a:gridCol>
                <a:gridCol w="5927330">
                  <a:extLst>
                    <a:ext uri="{9D8B030D-6E8A-4147-A177-3AD203B41FA5}">
                      <a16:colId xmlns:a16="http://schemas.microsoft.com/office/drawing/2014/main" val="20001"/>
                    </a:ext>
                  </a:extLst>
                </a:gridCol>
                <a:gridCol w="1570236">
                  <a:extLst>
                    <a:ext uri="{9D8B030D-6E8A-4147-A177-3AD203B41FA5}">
                      <a16:colId xmlns:a16="http://schemas.microsoft.com/office/drawing/2014/main" val="20002"/>
                    </a:ext>
                  </a:extLst>
                </a:gridCol>
                <a:gridCol w="1570236">
                  <a:extLst>
                    <a:ext uri="{9D8B030D-6E8A-4147-A177-3AD203B41FA5}">
                      <a16:colId xmlns:a16="http://schemas.microsoft.com/office/drawing/2014/main" val="20003"/>
                    </a:ext>
                  </a:extLst>
                </a:gridCol>
                <a:gridCol w="1570236">
                  <a:extLst>
                    <a:ext uri="{9D8B030D-6E8A-4147-A177-3AD203B41FA5}">
                      <a16:colId xmlns:a16="http://schemas.microsoft.com/office/drawing/2014/main" val="20004"/>
                    </a:ext>
                  </a:extLst>
                </a:gridCol>
              </a:tblGrid>
              <a:tr h="346518">
                <a:tc>
                  <a:txBody>
                    <a:bodyPr/>
                    <a:lstStyle/>
                    <a:p>
                      <a:pPr algn="ctr" fontAlgn="b"/>
                      <a:r>
                        <a:rPr lang="el-GR" sz="1800" u="none" strike="noStrike" dirty="0">
                          <a:solidFill>
                            <a:schemeClr val="bg1"/>
                          </a:solidFill>
                          <a:latin typeface="Arial" panose="020B0604020202020204" pitchFamily="34" charset="0"/>
                          <a:cs typeface="Arial" panose="020B0604020202020204" pitchFamily="34" charset="0"/>
                        </a:rPr>
                        <a:t>Α/Α </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b">
                    <a:solidFill>
                      <a:schemeClr val="accent4"/>
                    </a:solidFill>
                  </a:tcPr>
                </a:tc>
                <a:tc>
                  <a:txBody>
                    <a:bodyPr/>
                    <a:lstStyle/>
                    <a:p>
                      <a:pPr algn="l" fontAlgn="b"/>
                      <a:r>
                        <a:rPr lang="en-US" sz="1800" u="none" strike="noStrike" dirty="0">
                          <a:solidFill>
                            <a:schemeClr val="bg1"/>
                          </a:solidFill>
                          <a:latin typeface="Arial" panose="020B0604020202020204" pitchFamily="34" charset="0"/>
                          <a:cs typeface="Arial" panose="020B0604020202020204" pitchFamily="34" charset="0"/>
                        </a:rPr>
                        <a:t> </a:t>
                      </a:r>
                      <a:r>
                        <a:rPr lang="el-GR" sz="1800" u="none" strike="noStrike" dirty="0">
                          <a:solidFill>
                            <a:schemeClr val="bg1"/>
                          </a:solidFill>
                          <a:latin typeface="Arial" panose="020B0604020202020204" pitchFamily="34" charset="0"/>
                          <a:cs typeface="Arial" panose="020B0604020202020204" pitchFamily="34" charset="0"/>
                        </a:rPr>
                        <a:t>ΜΑΘΗΜΑΤΑ</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b">
                    <a:solidFill>
                      <a:schemeClr val="accent4"/>
                    </a:solidFill>
                  </a:tcPr>
                </a:tc>
                <a:tc>
                  <a:txBody>
                    <a:bodyPr/>
                    <a:lstStyle/>
                    <a:p>
                      <a:pPr algn="ctr" fontAlgn="b"/>
                      <a:r>
                        <a:rPr lang="el-GR" sz="2000" b="1" u="none" strike="noStrike" dirty="0">
                          <a:solidFill>
                            <a:schemeClr val="bg1"/>
                          </a:solidFill>
                          <a:latin typeface="Arial" panose="020B0604020202020204" pitchFamily="34" charset="0"/>
                          <a:cs typeface="Arial" panose="020B0604020202020204" pitchFamily="34" charset="0"/>
                        </a:rPr>
                        <a:t>Α’</a:t>
                      </a:r>
                      <a:endParaRPr lang="el-GR" sz="20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b">
                    <a:solidFill>
                      <a:srgbClr val="FFFF66"/>
                    </a:solidFill>
                  </a:tcPr>
                </a:tc>
                <a:tc>
                  <a:txBody>
                    <a:bodyPr/>
                    <a:lstStyle/>
                    <a:p>
                      <a:pPr algn="ctr" fontAlgn="ctr"/>
                      <a:r>
                        <a:rPr lang="el-GR" sz="2000" b="1" u="none" strike="noStrike" dirty="0">
                          <a:solidFill>
                            <a:schemeClr val="bg1"/>
                          </a:solidFill>
                          <a:latin typeface="Arial" panose="020B0604020202020204" pitchFamily="34" charset="0"/>
                          <a:cs typeface="Arial" panose="020B0604020202020204" pitchFamily="34" charset="0"/>
                        </a:rPr>
                        <a:t>Β’</a:t>
                      </a:r>
                      <a:endParaRPr lang="el-GR" sz="20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2000" b="1" u="none" strike="noStrike" dirty="0">
                          <a:solidFill>
                            <a:schemeClr val="bg1"/>
                          </a:solidFill>
                          <a:latin typeface="Arial" panose="020B0604020202020204" pitchFamily="34" charset="0"/>
                          <a:cs typeface="Arial" panose="020B0604020202020204" pitchFamily="34" charset="0"/>
                        </a:rPr>
                        <a:t>Γ’</a:t>
                      </a:r>
                      <a:endParaRPr lang="el-GR" sz="20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0"/>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Νέα Ελληνικά/ Αγωγή του Πολίτη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6</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1"/>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Αρχαία Ελληνικά / Αρχαιογνωσία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1.5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2"/>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Μαθηματικά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3</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3"/>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4</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Φυσική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4"/>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Χημεία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a:latin typeface="Arial" panose="020B0604020202020204" pitchFamily="34" charset="0"/>
                          <a:cs typeface="Arial" panose="020B0604020202020204" pitchFamily="34" charset="0"/>
                        </a:rPr>
                        <a:t> </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5"/>
                  </a:ext>
                </a:extLst>
              </a:tr>
              <a:tr h="346518">
                <a:tc>
                  <a:txBody>
                    <a:bodyPr/>
                    <a:lstStyle/>
                    <a:p>
                      <a:pPr algn="ctr" fontAlgn="ctr"/>
                      <a:r>
                        <a:rPr lang="el-GR" sz="1800" u="none" strike="noStrike">
                          <a:latin typeface="Arial" panose="020B0604020202020204" pitchFamily="34" charset="0"/>
                          <a:cs typeface="Arial" panose="020B0604020202020204" pitchFamily="34" charset="0"/>
                        </a:rPr>
                        <a:t>6</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Βιολογία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6"/>
                  </a:ext>
                </a:extLst>
              </a:tr>
              <a:tr h="346518">
                <a:tc>
                  <a:txBody>
                    <a:bodyPr/>
                    <a:lstStyle/>
                    <a:p>
                      <a:pPr algn="ctr" fontAlgn="ctr"/>
                      <a:r>
                        <a:rPr lang="en-US" sz="1800" u="none" strike="noStrike" dirty="0">
                          <a:latin typeface="Arial" panose="020B0604020202020204" pitchFamily="34" charset="0"/>
                          <a:cs typeface="Arial" panose="020B0604020202020204" pitchFamily="34" charset="0"/>
                        </a:rPr>
                        <a:t>7</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Ιστορία / Ιστορία της Κύπρου</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7"/>
                  </a:ext>
                </a:extLst>
              </a:tr>
              <a:tr h="346518">
                <a:tc>
                  <a:txBody>
                    <a:bodyPr/>
                    <a:lstStyle/>
                    <a:p>
                      <a:pPr algn="ctr" fontAlgn="ctr"/>
                      <a:r>
                        <a:rPr lang="en-US" sz="1800" b="0" i="0" u="none" strike="noStrike" dirty="0">
                          <a:solidFill>
                            <a:schemeClr val="dk1"/>
                          </a:solidFill>
                          <a:latin typeface="Arial" panose="020B0604020202020204" pitchFamily="34" charset="0"/>
                          <a:cs typeface="Arial" panose="020B0604020202020204" pitchFamily="34" charset="0"/>
                        </a:rPr>
                        <a:t>8</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Αγγλικά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8"/>
                  </a:ext>
                </a:extLst>
              </a:tr>
              <a:tr h="346518">
                <a:tc>
                  <a:txBody>
                    <a:bodyPr/>
                    <a:lstStyle/>
                    <a:p>
                      <a:pPr algn="ctr" fontAlgn="ctr"/>
                      <a:r>
                        <a:rPr lang="en-US" sz="1800" b="0" i="0" u="none" strike="noStrike" dirty="0">
                          <a:solidFill>
                            <a:schemeClr val="dk1"/>
                          </a:solidFill>
                          <a:latin typeface="Arial" panose="020B0604020202020204" pitchFamily="34" charset="0"/>
                          <a:cs typeface="Arial" panose="020B0604020202020204" pitchFamily="34" charset="0"/>
                        </a:rPr>
                        <a:t>9</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Γαλλικά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n-US" sz="1800" u="none" strike="noStrike" dirty="0">
                          <a:latin typeface="Arial" panose="020B0604020202020204" pitchFamily="34" charset="0"/>
                          <a:cs typeface="Arial" panose="020B0604020202020204" pitchFamily="34" charset="0"/>
                        </a:rPr>
                        <a:t>2</a:t>
                      </a: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r>
                        <a:rPr lang="en-US"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09"/>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0</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Πληροφορική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0"/>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1</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Τέχνη</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1"/>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Μουσική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2"/>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3</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Φυσική Αγωγή</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1.5</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2.5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3"/>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4</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Θρησκευτικά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1.5</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2</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4"/>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5</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Σχεδιασμός και Τεχνολογία</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2</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5"/>
                  </a:ext>
                </a:extLst>
              </a:tr>
              <a:tr h="346518">
                <a:tc>
                  <a:txBody>
                    <a:bodyPr/>
                    <a:lstStyle/>
                    <a:p>
                      <a:pPr algn="ctr" fontAlgn="ctr"/>
                      <a:r>
                        <a:rPr lang="el-GR" sz="1800" u="none" strike="noStrike" dirty="0">
                          <a:latin typeface="Arial" panose="020B0604020202020204" pitchFamily="34" charset="0"/>
                          <a:cs typeface="Arial" panose="020B0604020202020204" pitchFamily="34" charset="0"/>
                        </a:rPr>
                        <a:t>1</a:t>
                      </a:r>
                      <a:r>
                        <a:rPr lang="en-US" sz="1800" u="none" strike="noStrike" dirty="0">
                          <a:latin typeface="Arial" panose="020B0604020202020204" pitchFamily="34" charset="0"/>
                          <a:cs typeface="Arial" panose="020B0604020202020204" pitchFamily="34" charset="0"/>
                        </a:rPr>
                        <a:t>6</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l" fontAlgn="ctr"/>
                      <a:r>
                        <a:rPr lang="en-US" sz="1800" u="none" strike="noStrike" dirty="0">
                          <a:latin typeface="Arial" panose="020B0604020202020204" pitchFamily="34" charset="0"/>
                          <a:cs typeface="Arial" panose="020B0604020202020204" pitchFamily="34" charset="0"/>
                        </a:rPr>
                        <a:t> </a:t>
                      </a:r>
                      <a:r>
                        <a:rPr lang="el-GR" sz="1800" u="none" strike="noStrike" dirty="0">
                          <a:latin typeface="Arial" panose="020B0604020202020204" pitchFamily="34" charset="0"/>
                          <a:cs typeface="Arial" panose="020B0604020202020204" pitchFamily="34" charset="0"/>
                        </a:rPr>
                        <a:t>Οικονομικά</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a:txBody>
                    <a:bodyPr/>
                    <a:lstStyle/>
                    <a:p>
                      <a:pPr algn="ctr" fontAlgn="ctr"/>
                      <a:r>
                        <a:rPr lang="el-GR" sz="1800" u="none" strike="noStrike">
                          <a:latin typeface="Arial" panose="020B0604020202020204" pitchFamily="34" charset="0"/>
                          <a:cs typeface="Arial" panose="020B0604020202020204" pitchFamily="34" charset="0"/>
                        </a:rPr>
                        <a:t>1</a:t>
                      </a:r>
                      <a:endParaRPr lang="el-GR" sz="1800" b="0" i="0" u="none" strike="noStrike">
                        <a:solidFill>
                          <a:srgbClr val="000000"/>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l-GR" sz="1800" u="none" strike="noStrike" dirty="0">
                          <a:latin typeface="Arial" panose="020B0604020202020204" pitchFamily="34" charset="0"/>
                          <a:cs typeface="Arial" panose="020B0604020202020204" pitchFamily="34" charset="0"/>
                        </a:rPr>
                        <a:t> </a:t>
                      </a:r>
                      <a:endParaRPr lang="el-GR" sz="1800" b="0"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6"/>
                  </a:ext>
                </a:extLst>
              </a:tr>
              <a:tr h="346518">
                <a:tc gridSpan="2">
                  <a:txBody>
                    <a:bodyPr/>
                    <a:lstStyle/>
                    <a:p>
                      <a:pPr algn="ctr" fontAlgn="ctr"/>
                      <a:r>
                        <a:rPr lang="el-GR" sz="1800" b="1" u="none" strike="noStrike" dirty="0">
                          <a:latin typeface="Arial" panose="020B0604020202020204" pitchFamily="34" charset="0"/>
                          <a:cs typeface="Arial" panose="020B0604020202020204" pitchFamily="34" charset="0"/>
                        </a:rPr>
                        <a:t>ΣΥΝΟΛΟ</a:t>
                      </a:r>
                      <a:r>
                        <a:rPr lang="el-GR" sz="1800" u="none" strike="noStrike" dirty="0">
                          <a:latin typeface="Arial" panose="020B0604020202020204" pitchFamily="34" charset="0"/>
                          <a:cs typeface="Arial" panose="020B0604020202020204" pitchFamily="34" charset="0"/>
                        </a:rPr>
                        <a:t> </a:t>
                      </a:r>
                      <a:r>
                        <a:rPr lang="el-GR" sz="1800" b="1" u="none" strike="noStrike" dirty="0">
                          <a:latin typeface="Arial" panose="020B0604020202020204" pitchFamily="34" charset="0"/>
                          <a:cs typeface="Arial" panose="020B0604020202020204" pitchFamily="34" charset="0"/>
                        </a:rPr>
                        <a:t>ΠΕΡΙΟΔΩΝ</a:t>
                      </a:r>
                      <a:r>
                        <a:rPr lang="el-GR" sz="1800" u="none" strike="noStrike" dirty="0">
                          <a:latin typeface="Arial" panose="020B0604020202020204" pitchFamily="34" charset="0"/>
                          <a:cs typeface="Arial" panose="020B0604020202020204" pitchFamily="34" charset="0"/>
                        </a:rPr>
                        <a:t> </a:t>
                      </a:r>
                      <a:r>
                        <a:rPr lang="el-GR" sz="1800" b="1" u="none" strike="noStrike" dirty="0">
                          <a:latin typeface="Arial" panose="020B0604020202020204" pitchFamily="34" charset="0"/>
                          <a:cs typeface="Arial" panose="020B0604020202020204" pitchFamily="34" charset="0"/>
                        </a:rPr>
                        <a:t>ΔΙΔΑΣΚΑΛΙΑΣ</a:t>
                      </a:r>
                      <a:endParaRPr lang="el-GR" sz="1800" b="1" i="0" u="none" strike="noStrike" dirty="0">
                        <a:solidFill>
                          <a:srgbClr val="000000"/>
                        </a:solidFill>
                        <a:latin typeface="Arial" panose="020B0604020202020204" pitchFamily="34" charset="0"/>
                        <a:cs typeface="Arial" panose="020B0604020202020204" pitchFamily="34" charset="0"/>
                      </a:endParaRPr>
                    </a:p>
                  </a:txBody>
                  <a:tcPr marL="6370" marR="6370" marT="6370" marB="0" anchor="ctr"/>
                </a:tc>
                <a:tc hMerge="1">
                  <a:txBody>
                    <a:bodyPr/>
                    <a:lstStyle/>
                    <a:p>
                      <a:endParaRPr lang="el-GR"/>
                    </a:p>
                  </a:txBody>
                  <a:tcPr/>
                </a:tc>
                <a:tc>
                  <a:txBody>
                    <a:bodyPr/>
                    <a:lstStyle/>
                    <a:p>
                      <a:pPr algn="ctr" fontAlgn="ctr"/>
                      <a:r>
                        <a:rPr lang="el-GR" sz="1800" b="1" u="none" strike="noStrike" dirty="0">
                          <a:solidFill>
                            <a:schemeClr val="bg1"/>
                          </a:solidFill>
                          <a:latin typeface="Arial" panose="020B0604020202020204" pitchFamily="34" charset="0"/>
                          <a:cs typeface="Arial" panose="020B0604020202020204" pitchFamily="34" charset="0"/>
                        </a:rPr>
                        <a:t>31</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rgbClr val="FFFF66"/>
                    </a:solidFill>
                  </a:tcPr>
                </a:tc>
                <a:tc>
                  <a:txBody>
                    <a:bodyPr/>
                    <a:lstStyle/>
                    <a:p>
                      <a:pPr algn="ctr" fontAlgn="ctr"/>
                      <a:r>
                        <a:rPr lang="en-US" sz="1800" b="1" u="none" strike="noStrike" dirty="0">
                          <a:solidFill>
                            <a:schemeClr val="bg1"/>
                          </a:solidFill>
                          <a:latin typeface="Arial" panose="020B0604020202020204" pitchFamily="34" charset="0"/>
                          <a:cs typeface="Arial" panose="020B0604020202020204" pitchFamily="34" charset="0"/>
                        </a:rPr>
                        <a:t>21</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chemeClr val="accent2">
                        <a:lumMod val="20000"/>
                        <a:lumOff val="80000"/>
                      </a:schemeClr>
                    </a:solidFill>
                  </a:tcPr>
                </a:tc>
                <a:tc>
                  <a:txBody>
                    <a:bodyPr/>
                    <a:lstStyle/>
                    <a:p>
                      <a:pPr algn="ctr" fontAlgn="ctr"/>
                      <a:r>
                        <a:rPr lang="en-US" sz="1800" b="1" u="none" strike="noStrike" dirty="0">
                          <a:solidFill>
                            <a:schemeClr val="bg1"/>
                          </a:solidFill>
                          <a:latin typeface="Arial" panose="020B0604020202020204" pitchFamily="34" charset="0"/>
                          <a:cs typeface="Arial" panose="020B0604020202020204" pitchFamily="34" charset="0"/>
                        </a:rPr>
                        <a:t>21</a:t>
                      </a:r>
                      <a:endParaRPr lang="el-GR" sz="1800" b="1" i="0" u="none" strike="noStrike" dirty="0">
                        <a:solidFill>
                          <a:schemeClr val="bg1"/>
                        </a:solidFill>
                        <a:latin typeface="Arial" panose="020B0604020202020204" pitchFamily="34" charset="0"/>
                        <a:cs typeface="Arial" panose="020B0604020202020204" pitchFamily="34" charset="0"/>
                      </a:endParaRPr>
                    </a:p>
                  </a:txBody>
                  <a:tcPr marL="6370" marR="6370" marT="6370" marB="0" anchor="ctr">
                    <a:solidFill>
                      <a:srgbClr val="99FF66"/>
                    </a:solidFill>
                  </a:tcPr>
                </a:tc>
                <a:extLst>
                  <a:ext uri="{0D108BD9-81ED-4DB2-BD59-A6C34878D82A}">
                    <a16:rowId xmlns:a16="http://schemas.microsoft.com/office/drawing/2014/main" val="10017"/>
                  </a:ext>
                </a:extLst>
              </a:tr>
            </a:tbl>
          </a:graphicData>
        </a:graphic>
      </p:graphicFrame>
      <p:sp>
        <p:nvSpPr>
          <p:cNvPr id="3" name="Slide Number Placeholder 2"/>
          <p:cNvSpPr>
            <a:spLocks noGrp="1"/>
          </p:cNvSpPr>
          <p:nvPr>
            <p:ph type="sldNum" sz="quarter" idx="12"/>
          </p:nvPr>
        </p:nvSpPr>
        <p:spPr/>
        <p:txBody>
          <a:bodyPr/>
          <a:lstStyle/>
          <a:p>
            <a:fld id="{EAA9F439-BAD9-4CFB-8DE0-6CAA244BAADC}" type="slidenum">
              <a:rPr lang="en-GB" smtClean="0"/>
              <a:t>3</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500500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693" y="420881"/>
            <a:ext cx="9411630" cy="1304694"/>
          </a:xfrm>
        </p:spPr>
        <p:txBody>
          <a:bodyPr>
            <a:normAutofit fontScale="90000"/>
          </a:bodyPr>
          <a:lstStyle/>
          <a:p>
            <a:pPr algn="ctr"/>
            <a:r>
              <a:rPr lang="el-GR" sz="3100" b="1" dirty="0">
                <a:solidFill>
                  <a:schemeClr val="bg2"/>
                </a:solidFill>
                <a:effectLst>
                  <a:outerShdw blurRad="38100" dist="38100" dir="2700000" algn="tl">
                    <a:srgbClr val="000000">
                      <a:alpha val="43137"/>
                    </a:srgbClr>
                  </a:outerShdw>
                </a:effectLst>
                <a:latin typeface="Arial" pitchFamily="34" charset="0"/>
                <a:cs typeface="Arial" pitchFamily="34" charset="0"/>
              </a:rPr>
              <a:t>ΠΕΡΙΕΚΤΙΚΗ ΑΝΑΦΟΡΑ</a:t>
            </a:r>
            <a:r>
              <a:rPr lang="en-US" sz="31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l-GR" sz="3100" b="1" dirty="0">
                <a:solidFill>
                  <a:schemeClr val="bg2"/>
                </a:solidFill>
                <a:effectLst>
                  <a:outerShdw blurRad="38100" dist="38100" dir="2700000" algn="tl">
                    <a:srgbClr val="000000">
                      <a:alpha val="43137"/>
                    </a:srgbClr>
                  </a:outerShdw>
                </a:effectLst>
                <a:latin typeface="Arial" pitchFamily="34" charset="0"/>
                <a:cs typeface="Arial" pitchFamily="34" charset="0"/>
              </a:rPr>
              <a:t>ΕΓΚΡΙΤΩΝ </a:t>
            </a:r>
            <a:r>
              <a:rPr lang="en-US" sz="3100" b="1" dirty="0">
                <a:solidFill>
                  <a:schemeClr val="bg2"/>
                </a:solidFill>
                <a:effectLst>
                  <a:outerShdw blurRad="38100" dist="38100" dir="2700000" algn="tl">
                    <a:srgbClr val="000000">
                      <a:alpha val="43137"/>
                    </a:srgbClr>
                  </a:outerShdw>
                </a:effectLst>
                <a:latin typeface="Arial" pitchFamily="34" charset="0"/>
                <a:cs typeface="Arial" pitchFamily="34" charset="0"/>
              </a:rPr>
              <a:t/>
            </a:r>
            <a:br>
              <a:rPr lang="en-US" sz="3100" b="1" dirty="0">
                <a:solidFill>
                  <a:schemeClr val="bg2"/>
                </a:solidFill>
                <a:effectLst>
                  <a:outerShdw blurRad="38100" dist="38100" dir="2700000" algn="tl">
                    <a:srgbClr val="000000">
                      <a:alpha val="43137"/>
                    </a:srgbClr>
                  </a:outerShdw>
                </a:effectLst>
                <a:latin typeface="Arial" pitchFamily="34" charset="0"/>
                <a:cs typeface="Arial" pitchFamily="34" charset="0"/>
              </a:rPr>
            </a:br>
            <a:r>
              <a:rPr lang="el-GR" sz="3100" b="1" dirty="0">
                <a:solidFill>
                  <a:schemeClr val="bg2"/>
                </a:solidFill>
                <a:effectLst>
                  <a:outerShdw blurRad="38100" dist="38100" dir="2700000" algn="tl">
                    <a:srgbClr val="000000">
                      <a:alpha val="43137"/>
                    </a:srgbClr>
                  </a:outerShdw>
                </a:effectLst>
                <a:latin typeface="Arial" pitchFamily="34" charset="0"/>
                <a:cs typeface="Arial" pitchFamily="34" charset="0"/>
              </a:rPr>
              <a:t>ΙΣΤΟΣΕΛΙΔΩΝ</a:t>
            </a:r>
            <a:r>
              <a:rPr lang="en-US"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r>
              <a:rPr lang="en-US" dirty="0"/>
              <a:t/>
            </a:r>
            <a:br>
              <a:rPr lang="en-US" dirty="0"/>
            </a:br>
            <a:endParaRPr lang="en-US" dirty="0"/>
          </a:p>
        </p:txBody>
      </p:sp>
      <p:sp>
        <p:nvSpPr>
          <p:cNvPr id="3" name="Content Placeholder 2"/>
          <p:cNvSpPr>
            <a:spLocks noGrp="1"/>
          </p:cNvSpPr>
          <p:nvPr>
            <p:ph idx="1"/>
          </p:nvPr>
        </p:nvSpPr>
        <p:spPr>
          <a:xfrm>
            <a:off x="1141412" y="1817649"/>
            <a:ext cx="9906000" cy="3973552"/>
          </a:xfrm>
        </p:spPr>
        <p:txBody>
          <a:bodyPr>
            <a:normAutofit/>
          </a:bodyPr>
          <a:lstStyle/>
          <a:p>
            <a:pPr marL="36000">
              <a:lnSpc>
                <a:spcPct val="100000"/>
              </a:lnSpc>
              <a:spcBef>
                <a:spcPts val="60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Ιδιωτικές Ανώτερες Δραματικές Σχολές Κύπρου και Ελλάδας</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https://www.highereducation.ac.cy/index.php/el/iste-dramatiki-vladimiros-kyriakidis-el</a:t>
            </a:r>
            <a:r>
              <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https://www.culture.gov.gr/el/service/SitePages/view.aspx?iID=2619</a:t>
            </a:r>
            <a:r>
              <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6000">
              <a:lnSpc>
                <a:spcPct val="100000"/>
              </a:lnSpc>
              <a:spcBef>
                <a:spcPts val="60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Ι.Ε.Κ: Ινστιτούτα Επαγγελματικής Κατάρτισης Ελλάδας (Δημόσια και Ιδιωτικά)</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Ειδικότητες Ι.Ε.Κ</a:t>
            </a:r>
            <a:r>
              <a:rPr lang="en-GB"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http://www.et.gr/api/Download_Small/?fek_pdf=20220202661</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Ε.Ε.Σ: Εργαστήρια Ελευθέρων Σπουδών</a:t>
            </a:r>
            <a:r>
              <a:rPr lang="en-GB"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https://www.eoppep.gr/index.php/el/structure-and-program-certification/2-uncategorised/216-2013-02-01-13-48-35</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6000" lvl="0">
              <a:lnSpc>
                <a:spcPct val="100000"/>
              </a:lnSpc>
              <a:spcBef>
                <a:spcPts val="60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Σπουδές στο Εξωτερικό</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rPr>
              <a:t>http://www.moec.gov.cy/ysea/spoudes_exoteriko.html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Χρήσιμες συνδέσεις Κύπρου</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u="sng"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http://www.moec.gov.cy/ysea/cy_links.html</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6000">
              <a:lnSpc>
                <a:spcPct val="100000"/>
              </a:lnSpc>
              <a:spcBef>
                <a:spcPts val="600"/>
              </a:spcBef>
            </a:pP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Επαγγελματικοί Σύνδεσμοι Κύπρου</a:t>
            </a:r>
            <a:r>
              <a:rPr lang="en-US"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1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8"/>
              </a:rPr>
              <a:t>http://www.moec.gov.cy/ysea/cy_links_syndesmoi.html</a:t>
            </a:r>
            <a:endPar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l-GR" b="1" dirty="0">
              <a:solidFill>
                <a:schemeClr val="bg2"/>
              </a:solidFill>
              <a:effectLst>
                <a:outerShdw blurRad="38100" dist="38100" dir="2700000" algn="tl">
                  <a:srgbClr val="000000">
                    <a:alpha val="43137"/>
                  </a:srgbClr>
                </a:outerShdw>
              </a:effectLst>
            </a:endParaRPr>
          </a:p>
          <a:p>
            <a:endParaRPr lang="en-US" dirty="0"/>
          </a:p>
        </p:txBody>
      </p:sp>
      <p:sp>
        <p:nvSpPr>
          <p:cNvPr id="4" name="Footer Placeholder 3"/>
          <p:cNvSpPr>
            <a:spLocks noGrp="1"/>
          </p:cNvSpPr>
          <p:nvPr>
            <p:ph type="ftr" sz="quarter" idx="11"/>
          </p:nvPr>
        </p:nvSpPr>
        <p:spPr/>
        <p:txBody>
          <a:bodyPr/>
          <a:lstStyle/>
          <a:p>
            <a:r>
              <a:rPr lang="el-GR" dirty="0"/>
              <a:t>ΥΣΕΑ, ΟΚΤΩΒΡΙΟΣ 2022</a:t>
            </a:r>
            <a:endParaRPr lang="en-GB" dirty="0"/>
          </a:p>
        </p:txBody>
      </p:sp>
    </p:spTree>
    <p:extLst>
      <p:ext uri="{BB962C8B-B14F-4D97-AF65-F5344CB8AC3E}">
        <p14:creationId xmlns:p14="http://schemas.microsoft.com/office/powerpoint/2010/main" val="286684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69471" y="836712"/>
          <a:ext cx="10727871" cy="6021292"/>
        </p:xfrm>
        <a:graphic>
          <a:graphicData uri="http://schemas.openxmlformats.org/drawingml/2006/table">
            <a:tbl>
              <a:tblPr/>
              <a:tblGrid>
                <a:gridCol w="487649">
                  <a:extLst>
                    <a:ext uri="{9D8B030D-6E8A-4147-A177-3AD203B41FA5}">
                      <a16:colId xmlns:a16="http://schemas.microsoft.com/office/drawing/2014/main" val="20000"/>
                    </a:ext>
                  </a:extLst>
                </a:gridCol>
                <a:gridCol w="5351428">
                  <a:extLst>
                    <a:ext uri="{9D8B030D-6E8A-4147-A177-3AD203B41FA5}">
                      <a16:colId xmlns:a16="http://schemas.microsoft.com/office/drawing/2014/main" val="20001"/>
                    </a:ext>
                  </a:extLst>
                </a:gridCol>
                <a:gridCol w="1213187">
                  <a:extLst>
                    <a:ext uri="{9D8B030D-6E8A-4147-A177-3AD203B41FA5}">
                      <a16:colId xmlns:a16="http://schemas.microsoft.com/office/drawing/2014/main" val="20002"/>
                    </a:ext>
                  </a:extLst>
                </a:gridCol>
                <a:gridCol w="912677">
                  <a:extLst>
                    <a:ext uri="{9D8B030D-6E8A-4147-A177-3AD203B41FA5}">
                      <a16:colId xmlns:a16="http://schemas.microsoft.com/office/drawing/2014/main" val="20003"/>
                    </a:ext>
                  </a:extLst>
                </a:gridCol>
                <a:gridCol w="970150">
                  <a:extLst>
                    <a:ext uri="{9D8B030D-6E8A-4147-A177-3AD203B41FA5}">
                      <a16:colId xmlns:a16="http://schemas.microsoft.com/office/drawing/2014/main" val="20004"/>
                    </a:ext>
                  </a:extLst>
                </a:gridCol>
                <a:gridCol w="884966">
                  <a:extLst>
                    <a:ext uri="{9D8B030D-6E8A-4147-A177-3AD203B41FA5}">
                      <a16:colId xmlns:a16="http://schemas.microsoft.com/office/drawing/2014/main" val="20005"/>
                    </a:ext>
                  </a:extLst>
                </a:gridCol>
                <a:gridCol w="907814">
                  <a:extLst>
                    <a:ext uri="{9D8B030D-6E8A-4147-A177-3AD203B41FA5}">
                      <a16:colId xmlns:a16="http://schemas.microsoft.com/office/drawing/2014/main" val="20007"/>
                    </a:ext>
                  </a:extLst>
                </a:gridCol>
              </a:tblGrid>
              <a:tr h="566148">
                <a:tc>
                  <a:txBody>
                    <a:bodyPr/>
                    <a:lstStyle/>
                    <a:p>
                      <a:pPr algn="l" fontAlgn="b"/>
                      <a:endParaRPr lang="el-GR" sz="800" b="0" i="0" u="none" strike="noStrike">
                        <a:solidFill>
                          <a:srgbClr val="000000"/>
                        </a:solidFill>
                        <a:latin typeface="Calibri"/>
                      </a:endParaRPr>
                    </a:p>
                  </a:txBody>
                  <a:tcPr marL="7083" marR="7083" marT="70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l-GR" sz="800" b="0" i="0" u="none" strike="noStrike" dirty="0">
                        <a:solidFill>
                          <a:srgbClr val="000000"/>
                        </a:solidFill>
                        <a:latin typeface="Calibri"/>
                      </a:endParaRPr>
                    </a:p>
                  </a:txBody>
                  <a:tcPr marL="7083" marR="7083" marT="708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800" b="1" i="0" u="none" strike="noStrike" dirty="0">
                          <a:solidFill>
                            <a:srgbClr val="000000"/>
                          </a:solidFill>
                          <a:latin typeface="Calibri"/>
                        </a:rPr>
                        <a:t>ΚΟΙΝΟΣ</a:t>
                      </a:r>
                    </a:p>
                    <a:p>
                      <a:pPr algn="ctr" fontAlgn="ctr"/>
                      <a:r>
                        <a:rPr lang="el-GR" sz="1800" b="1" i="0" u="none" strike="noStrike" dirty="0">
                          <a:solidFill>
                            <a:srgbClr val="000000"/>
                          </a:solidFill>
                          <a:latin typeface="Calibri"/>
                        </a:rPr>
                        <a:t>ΚΟΡΜΟΣ</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4">
                  <a:txBody>
                    <a:bodyPr/>
                    <a:lstStyle/>
                    <a:p>
                      <a:pPr algn="ctr" fontAlgn="ctr"/>
                      <a:r>
                        <a:rPr lang="el-GR" sz="1800" b="1" i="0" u="none" strike="noStrike" dirty="0">
                          <a:solidFill>
                            <a:srgbClr val="000000"/>
                          </a:solidFill>
                          <a:latin typeface="Calibri"/>
                        </a:rPr>
                        <a:t>ΟΜΑΔΕΣ ΠΡΟΣΑΝΑΤΟΛΙΣΜΟΥ</a:t>
                      </a:r>
                      <a:r>
                        <a:rPr lang="en-GB" sz="1800" b="1" i="0" u="none" strike="noStrike" dirty="0">
                          <a:solidFill>
                            <a:srgbClr val="000000"/>
                          </a:solidFill>
                          <a:latin typeface="Calibri"/>
                        </a:rPr>
                        <a:t> </a:t>
                      </a:r>
                      <a:r>
                        <a:rPr lang="el-GR" sz="1800" b="1" i="0" u="none" strike="noStrike" dirty="0">
                          <a:solidFill>
                            <a:srgbClr val="000000"/>
                          </a:solidFill>
                          <a:latin typeface="Calibri"/>
                        </a:rPr>
                        <a:t> (2Χ2=4)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l-GR"/>
                    </a:p>
                  </a:txBody>
                  <a:tcPr/>
                </a:tc>
                <a:tc hMerge="1">
                  <a:txBody>
                    <a:bodyPr/>
                    <a:lstStyle/>
                    <a:p>
                      <a:endParaRPr lang="el-GR"/>
                    </a:p>
                  </a:txBody>
                  <a:tcPr/>
                </a:tc>
                <a:tc hMerge="1">
                  <a:txBody>
                    <a:bodyPr/>
                    <a:lstStyle/>
                    <a:p>
                      <a:endParaRPr lang="el-G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50255">
                <a:tc>
                  <a:txBody>
                    <a:bodyPr/>
                    <a:lstStyle/>
                    <a:p>
                      <a:pPr algn="ctr" fontAlgn="b"/>
                      <a:r>
                        <a:rPr lang="el-GR" sz="1200" b="1" i="0" u="none" strike="noStrike" dirty="0">
                          <a:solidFill>
                            <a:srgbClr val="000000"/>
                          </a:solidFill>
                          <a:latin typeface="Arial" panose="020B0604020202020204" pitchFamily="34" charset="0"/>
                          <a:cs typeface="Arial" panose="020B0604020202020204" pitchFamily="34" charset="0"/>
                        </a:rPr>
                        <a:t>Α/Α</a:t>
                      </a:r>
                      <a:r>
                        <a:rPr lang="el-GR" sz="1400" b="1" i="0" u="none" strike="noStrike" dirty="0">
                          <a:solidFill>
                            <a:srgbClr val="000000"/>
                          </a:solidFill>
                          <a:latin typeface="Calibri"/>
                        </a:rPr>
                        <a:t> </a:t>
                      </a:r>
                    </a:p>
                  </a:txBody>
                  <a:tcPr marL="7083" marR="7083" marT="70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l-GR" sz="1400" b="1" i="0" u="none" strike="noStrike" dirty="0">
                          <a:solidFill>
                            <a:srgbClr val="000000"/>
                          </a:solidFill>
                          <a:latin typeface="Arial" panose="020B0604020202020204" pitchFamily="34" charset="0"/>
                          <a:cs typeface="Arial" panose="020B0604020202020204" pitchFamily="34" charset="0"/>
                        </a:rPr>
                        <a:t>  ΜΑΘΗΜΑΤΑ</a:t>
                      </a:r>
                    </a:p>
                  </a:txBody>
                  <a:tcPr marL="7083" marR="7083" marT="70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endParaRPr lang="el-GR" sz="1400" b="1" i="0" u="none" strike="noStrike" dirty="0">
                        <a:solidFill>
                          <a:srgbClr val="000000"/>
                        </a:solidFill>
                        <a:latin typeface="Calibri"/>
                      </a:endParaRP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l-GR" sz="1400" b="1" i="0" u="none" strike="noStrike" dirty="0">
                          <a:solidFill>
                            <a:srgbClr val="000000"/>
                          </a:solidFill>
                          <a:latin typeface="Arial"/>
                        </a:rPr>
                        <a:t>ΟΜΠ1</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400" b="1" i="0" u="none" strike="noStrike" dirty="0">
                          <a:solidFill>
                            <a:srgbClr val="000000"/>
                          </a:solidFill>
                          <a:latin typeface="Arial"/>
                        </a:rPr>
                        <a:t>ΟΜΠ2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400" b="1" i="0" u="none" strike="noStrike" dirty="0">
                          <a:solidFill>
                            <a:srgbClr val="000000"/>
                          </a:solidFill>
                          <a:latin typeface="Arial"/>
                        </a:rPr>
                        <a:t>ΟΜΠ3</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400" b="1" i="0" u="none" strike="noStrike" dirty="0">
                          <a:solidFill>
                            <a:srgbClr val="000000"/>
                          </a:solidFill>
                          <a:latin typeface="Arial"/>
                        </a:rPr>
                        <a:t>ΟΜΠ4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2"/>
                  </a:ext>
                </a:extLst>
              </a:tr>
              <a:tr h="261200">
                <a:tc>
                  <a:txBody>
                    <a:bodyPr/>
                    <a:lstStyle/>
                    <a:p>
                      <a:pPr algn="ctr" fontAlgn="ctr"/>
                      <a:r>
                        <a:rPr lang="el-GR" sz="1300" b="1" i="0" u="none" strike="noStrike">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Νέα Ελληνικά </a:t>
                      </a:r>
                      <a:r>
                        <a:rPr lang="en-US" sz="1300" b="1" i="0" u="none" strike="noStrike" dirty="0">
                          <a:solidFill>
                            <a:srgbClr val="000000"/>
                          </a:solidFill>
                          <a:latin typeface="Arial"/>
                        </a:rPr>
                        <a:t>/</a:t>
                      </a:r>
                      <a:r>
                        <a:rPr lang="en-US" sz="1300" b="1" i="0" u="none" strike="noStrike" baseline="0" dirty="0">
                          <a:solidFill>
                            <a:srgbClr val="000000"/>
                          </a:solidFill>
                          <a:latin typeface="Arial"/>
                        </a:rPr>
                        <a:t> </a:t>
                      </a:r>
                      <a:r>
                        <a:rPr lang="el-GR" sz="1300" b="1" i="0" u="none" strike="noStrike" baseline="0" dirty="0">
                          <a:solidFill>
                            <a:srgbClr val="000000"/>
                          </a:solidFill>
                          <a:latin typeface="Arial"/>
                        </a:rPr>
                        <a:t>Αγωγή του Πολίτη</a:t>
                      </a:r>
                      <a:endParaRPr lang="el-GR" sz="1300" b="1" i="0" u="none" strike="noStrike" dirty="0">
                        <a:solidFill>
                          <a:srgbClr val="000000"/>
                        </a:solidFill>
                        <a:latin typeface="Arial"/>
                      </a:endParaRP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1300" b="1" i="0" u="none" strike="noStrike" dirty="0">
                          <a:solidFill>
                            <a:srgbClr val="000000"/>
                          </a:solidFill>
                          <a:latin typeface="Arial"/>
                        </a:rPr>
                        <a:t>5</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3"/>
                  </a:ext>
                </a:extLst>
              </a:tr>
              <a:tr h="261200">
                <a:tc>
                  <a:txBody>
                    <a:bodyPr/>
                    <a:lstStyle/>
                    <a:p>
                      <a:pPr algn="ctr" fontAlgn="ctr"/>
                      <a:r>
                        <a:rPr lang="el-GR" sz="1300" b="1" i="0" u="none" strike="noStrike">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Αρχαία Ελληνικά / Αρχαιογνωσία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4"/>
                  </a:ext>
                </a:extLst>
              </a:tr>
              <a:tr h="261200">
                <a:tc>
                  <a:txBody>
                    <a:bodyPr/>
                    <a:lstStyle/>
                    <a:p>
                      <a:pPr algn="ctr" fontAlgn="ctr"/>
                      <a:r>
                        <a:rPr lang="el-GR" sz="1300" b="1" i="0" u="none" strike="noStrike">
                          <a:solidFill>
                            <a:srgbClr val="000000"/>
                          </a:solidFill>
                          <a:latin typeface="Arial"/>
                        </a:rPr>
                        <a:t>3</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Μαθηματικά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l-GR" sz="1300" b="1" i="0" u="none" strike="noStrike" dirty="0">
                          <a:solidFill>
                            <a:srgbClr val="000000"/>
                          </a:solidFill>
                          <a:latin typeface="Arial"/>
                        </a:rPr>
                        <a:t>3</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5"/>
                  </a:ext>
                </a:extLst>
              </a:tr>
              <a:tr h="261200">
                <a:tc>
                  <a:txBody>
                    <a:bodyPr/>
                    <a:lstStyle/>
                    <a:p>
                      <a:pPr algn="ctr" fontAlgn="ctr"/>
                      <a:r>
                        <a:rPr lang="el-GR" sz="1300" b="1" i="0" u="none" strike="noStrike">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Φυσική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6"/>
                  </a:ext>
                </a:extLst>
              </a:tr>
              <a:tr h="261200">
                <a:tc>
                  <a:txBody>
                    <a:bodyPr/>
                    <a:lstStyle/>
                    <a:p>
                      <a:pPr algn="ctr" fontAlgn="ctr"/>
                      <a:r>
                        <a:rPr lang="el-GR" sz="1300" b="1" i="0" u="none" strike="noStrike">
                          <a:solidFill>
                            <a:srgbClr val="000000"/>
                          </a:solidFill>
                          <a:latin typeface="Arial"/>
                        </a:rPr>
                        <a:t>5</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Χημεία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7"/>
                  </a:ext>
                </a:extLst>
              </a:tr>
              <a:tr h="261200">
                <a:tc>
                  <a:txBody>
                    <a:bodyPr/>
                    <a:lstStyle/>
                    <a:p>
                      <a:pPr algn="ctr" fontAlgn="ctr"/>
                      <a:r>
                        <a:rPr lang="el-GR" sz="1300" b="1" i="0" u="none" strike="noStrike">
                          <a:solidFill>
                            <a:srgbClr val="000000"/>
                          </a:solidFill>
                          <a:latin typeface="Arial"/>
                        </a:rPr>
                        <a:t>6</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Βιολογία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8"/>
                  </a:ext>
                </a:extLst>
              </a:tr>
              <a:tr h="261200">
                <a:tc>
                  <a:txBody>
                    <a:bodyPr/>
                    <a:lstStyle/>
                    <a:p>
                      <a:pPr algn="ctr" fontAlgn="ctr"/>
                      <a:r>
                        <a:rPr lang="el-GR" sz="1300" b="1" i="0" u="none" strike="noStrike" dirty="0">
                          <a:solidFill>
                            <a:srgbClr val="000000"/>
                          </a:solidFill>
                          <a:latin typeface="Arial"/>
                        </a:rPr>
                        <a:t>7</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Ιστορία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09"/>
                  </a:ext>
                </a:extLst>
              </a:tr>
              <a:tr h="261200">
                <a:tc>
                  <a:txBody>
                    <a:bodyPr/>
                    <a:lstStyle/>
                    <a:p>
                      <a:pPr algn="ctr" fontAlgn="ctr"/>
                      <a:r>
                        <a:rPr lang="el-GR" sz="1300" b="1" i="0" u="none" strike="noStrike" dirty="0">
                          <a:solidFill>
                            <a:srgbClr val="000000"/>
                          </a:solidFill>
                          <a:latin typeface="Arial"/>
                        </a:rPr>
                        <a:t>8</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Αγγλικά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0"/>
                  </a:ext>
                </a:extLst>
              </a:tr>
              <a:tr h="261200">
                <a:tc>
                  <a:txBody>
                    <a:bodyPr/>
                    <a:lstStyle/>
                    <a:p>
                      <a:pPr algn="ctr" fontAlgn="ctr"/>
                      <a:r>
                        <a:rPr lang="el-GR" sz="1300" b="1" i="0" u="none" strike="noStrike" dirty="0">
                          <a:solidFill>
                            <a:srgbClr val="000000"/>
                          </a:solidFill>
                          <a:latin typeface="Arial"/>
                        </a:rPr>
                        <a:t>9</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Γαλλικά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1"/>
                  </a:ext>
                </a:extLst>
              </a:tr>
              <a:tr h="261200">
                <a:tc>
                  <a:txBody>
                    <a:bodyPr/>
                    <a:lstStyle/>
                    <a:p>
                      <a:pPr algn="ctr" fontAlgn="ctr"/>
                      <a:r>
                        <a:rPr lang="el-GR" sz="1300" b="1" i="0" u="none" strike="noStrike" dirty="0">
                          <a:solidFill>
                            <a:srgbClr val="000000"/>
                          </a:solidFill>
                          <a:latin typeface="Arial"/>
                        </a:rPr>
                        <a:t>10</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Πληροφορική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2"/>
                  </a:ext>
                </a:extLst>
              </a:tr>
              <a:tr h="261200">
                <a:tc>
                  <a:txBody>
                    <a:bodyPr/>
                    <a:lstStyle/>
                    <a:p>
                      <a:pPr algn="ctr" fontAlgn="ctr"/>
                      <a:r>
                        <a:rPr lang="el-GR" sz="1300" b="1" i="0" u="none" strike="noStrike" dirty="0">
                          <a:solidFill>
                            <a:srgbClr val="000000"/>
                          </a:solidFill>
                          <a:latin typeface="Arial"/>
                        </a:rPr>
                        <a:t>11</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Τέχνη</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3"/>
                  </a:ext>
                </a:extLst>
              </a:tr>
              <a:tr h="261200">
                <a:tc>
                  <a:txBody>
                    <a:bodyPr/>
                    <a:lstStyle/>
                    <a:p>
                      <a:pPr algn="ctr" fontAlgn="ctr"/>
                      <a:r>
                        <a:rPr lang="el-GR" sz="1300" b="1" i="0" u="none" strike="noStrike" dirty="0">
                          <a:solidFill>
                            <a:srgbClr val="000000"/>
                          </a:solidFill>
                          <a:latin typeface="Arial"/>
                        </a:rPr>
                        <a:t>12</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Μουσική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4"/>
                  </a:ext>
                </a:extLst>
              </a:tr>
              <a:tr h="261200">
                <a:tc>
                  <a:txBody>
                    <a:bodyPr/>
                    <a:lstStyle/>
                    <a:p>
                      <a:pPr algn="ctr" fontAlgn="ctr"/>
                      <a:r>
                        <a:rPr lang="el-GR" sz="1300" b="1" i="0" u="none" strike="noStrike" dirty="0">
                          <a:solidFill>
                            <a:srgbClr val="000000"/>
                          </a:solidFill>
                          <a:latin typeface="Arial"/>
                        </a:rPr>
                        <a:t>13</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Φυσική Αγωγή</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l-GR" sz="1300" b="1" i="0" u="none" strike="noStrike" dirty="0">
                          <a:solidFill>
                            <a:srgbClr val="000000"/>
                          </a:solidFill>
                          <a:latin typeface="Arial"/>
                        </a:rPr>
                        <a:t>1,5</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5"/>
                  </a:ext>
                </a:extLst>
              </a:tr>
              <a:tr h="261200">
                <a:tc>
                  <a:txBody>
                    <a:bodyPr/>
                    <a:lstStyle/>
                    <a:p>
                      <a:pPr algn="ctr" fontAlgn="ctr"/>
                      <a:r>
                        <a:rPr lang="el-GR" sz="1300" b="1" i="0" u="none" strike="noStrike" dirty="0">
                          <a:solidFill>
                            <a:srgbClr val="000000"/>
                          </a:solidFill>
                          <a:latin typeface="Arial"/>
                        </a:rPr>
                        <a:t>14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Θρησκευτικά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l-GR" sz="1300" b="1" i="0" u="none" strike="noStrike" dirty="0">
                          <a:solidFill>
                            <a:srgbClr val="000000"/>
                          </a:solidFill>
                          <a:latin typeface="Arial"/>
                        </a:rPr>
                        <a:t>1,5</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6"/>
                  </a:ext>
                </a:extLst>
              </a:tr>
              <a:tr h="261200">
                <a:tc>
                  <a:txBody>
                    <a:bodyPr/>
                    <a:lstStyle/>
                    <a:p>
                      <a:pPr algn="ctr" fontAlgn="ctr"/>
                      <a:r>
                        <a:rPr lang="el-GR" sz="1300" b="1" i="0" u="none" strike="noStrike" dirty="0">
                          <a:solidFill>
                            <a:srgbClr val="000000"/>
                          </a:solidFill>
                          <a:latin typeface="Arial"/>
                        </a:rPr>
                        <a:t>15</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Σχεδιασμός και Τεχνολογία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7"/>
                  </a:ext>
                </a:extLst>
              </a:tr>
              <a:tr h="261200">
                <a:tc>
                  <a:txBody>
                    <a:bodyPr/>
                    <a:lstStyle/>
                    <a:p>
                      <a:pPr algn="ctr" fontAlgn="ctr"/>
                      <a:r>
                        <a:rPr lang="el-GR" sz="1300" b="1" i="0" u="none" strike="noStrike" dirty="0">
                          <a:solidFill>
                            <a:srgbClr val="000000"/>
                          </a:solidFill>
                          <a:latin typeface="Arial"/>
                        </a:rPr>
                        <a:t>16</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300" b="1" i="0" u="none" strike="noStrike" dirty="0">
                          <a:solidFill>
                            <a:srgbClr val="000000"/>
                          </a:solidFill>
                          <a:latin typeface="Arial"/>
                        </a:rPr>
                        <a:t>  Οικονομικά</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l-GR" sz="1300" b="1" i="0" u="none" strike="noStrike" dirty="0">
                          <a:solidFill>
                            <a:srgbClr val="000000"/>
                          </a:solidFill>
                          <a:latin typeface="Arial"/>
                        </a:rPr>
                        <a:t>1</a:t>
                      </a:r>
                    </a:p>
                  </a:txBody>
                  <a:tcPr marL="7083" marR="7083" marT="70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l-GR" sz="1300" b="1" i="0" u="none" strike="noStrike" dirty="0">
                          <a:solidFill>
                            <a:srgbClr val="000000"/>
                          </a:solidFill>
                          <a:latin typeface="Arial"/>
                        </a:rPr>
                        <a:t> </a:t>
                      </a:r>
                    </a:p>
                  </a:txBody>
                  <a:tcPr marL="7083" marR="7083" marT="7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el-GR" sz="1300" b="1" i="0" u="none" strike="noStrike" dirty="0">
                          <a:solidFill>
                            <a:srgbClr val="000000"/>
                          </a:solidFill>
                          <a:latin typeface="Arial"/>
                        </a:rPr>
                        <a:t>2</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99D"/>
                    </a:solidFill>
                  </a:tcPr>
                </a:tc>
                <a:extLst>
                  <a:ext uri="{0D108BD9-81ED-4DB2-BD59-A6C34878D82A}">
                    <a16:rowId xmlns:a16="http://schemas.microsoft.com/office/drawing/2014/main" val="10018"/>
                  </a:ext>
                </a:extLst>
              </a:tr>
              <a:tr h="261200">
                <a:tc gridSpan="2">
                  <a:txBody>
                    <a:bodyPr/>
                    <a:lstStyle/>
                    <a:p>
                      <a:pPr algn="r" fontAlgn="ctr"/>
                      <a:r>
                        <a:rPr lang="el-GR" sz="1400" b="1" i="0" u="none" strike="noStrike">
                          <a:solidFill>
                            <a:srgbClr val="000000"/>
                          </a:solidFill>
                          <a:latin typeface="Arial"/>
                        </a:rPr>
                        <a:t>ΣΥΝΟΛΑ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ctr"/>
                      <a:r>
                        <a:rPr lang="el-GR" sz="1400" b="1" i="0" u="none" strike="noStrike" dirty="0">
                          <a:solidFill>
                            <a:srgbClr val="000000"/>
                          </a:solidFill>
                          <a:latin typeface="Arial"/>
                        </a:rPr>
                        <a:t>31</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l-GR" sz="1400" b="1" i="0" u="none" strike="noStrike">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l-GR" sz="1400" b="1" i="0" u="none" strike="noStrike">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l-GR" sz="1400" b="1" i="0" u="none" strike="noStrike" dirty="0">
                          <a:solidFill>
                            <a:srgbClr val="000000"/>
                          </a:solidFill>
                          <a:latin typeface="Arial"/>
                        </a:rPr>
                        <a:t>4</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l-GR" sz="1400" b="1" i="0" u="none" strike="noStrike" dirty="0">
                          <a:solidFill>
                            <a:srgbClr val="000000"/>
                          </a:solidFill>
                          <a:latin typeface="Arial"/>
                        </a:rPr>
                        <a:t>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r h="261200">
                <a:tc gridSpan="2">
                  <a:txBody>
                    <a:bodyPr/>
                    <a:lstStyle/>
                    <a:p>
                      <a:pPr algn="r" fontAlgn="ctr"/>
                      <a:r>
                        <a:rPr lang="el-GR" sz="1400" b="1" i="0" u="none" strike="noStrike">
                          <a:solidFill>
                            <a:srgbClr val="000000"/>
                          </a:solidFill>
                          <a:latin typeface="Arial"/>
                        </a:rPr>
                        <a:t>ΜΕΡΙΚΑ ΣΥΝΟΛΑ</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ctr"/>
                      <a:r>
                        <a:rPr lang="el-GR" sz="1400" b="1" i="0" u="none" strike="noStrike" dirty="0">
                          <a:solidFill>
                            <a:srgbClr val="000000"/>
                          </a:solidFill>
                          <a:latin typeface="Arial"/>
                        </a:rPr>
                        <a:t>31</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4">
                  <a:txBody>
                    <a:bodyPr/>
                    <a:lstStyle/>
                    <a:p>
                      <a:pPr algn="ctr" fontAlgn="ctr"/>
                      <a:r>
                        <a:rPr lang="el-GR" sz="1400" b="1" i="0" u="none" strike="noStrike" dirty="0">
                          <a:solidFill>
                            <a:srgbClr val="000000"/>
                          </a:solidFill>
                          <a:latin typeface="Arial"/>
                        </a:rPr>
                        <a:t>4</a:t>
                      </a:r>
                    </a:p>
                  </a:txBody>
                  <a:tcPr marL="7083" marR="7083" marT="70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l-GR"/>
                    </a:p>
                  </a:txBody>
                  <a:tcPr/>
                </a:tc>
                <a:tc hMerge="1">
                  <a:txBody>
                    <a:bodyPr/>
                    <a:lstStyle/>
                    <a:p>
                      <a:endParaRPr lang="el-GR"/>
                    </a:p>
                  </a:txBody>
                  <a:tcPr/>
                </a:tc>
                <a:tc hMerge="1">
                  <a:txBody>
                    <a:bodyPr/>
                    <a:lstStyle/>
                    <a:p>
                      <a:endParaRPr lang="el-G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20"/>
                  </a:ext>
                </a:extLst>
              </a:tr>
              <a:tr h="303289">
                <a:tc gridSpan="2">
                  <a:txBody>
                    <a:bodyPr/>
                    <a:lstStyle/>
                    <a:p>
                      <a:pPr algn="r" fontAlgn="ctr"/>
                      <a:r>
                        <a:rPr lang="el-GR" sz="1400" b="1" i="0" u="none" strike="noStrike" dirty="0">
                          <a:solidFill>
                            <a:srgbClr val="000000"/>
                          </a:solidFill>
                          <a:latin typeface="Arial" panose="020B0604020202020204" pitchFamily="34" charset="0"/>
                          <a:cs typeface="Arial" panose="020B0604020202020204" pitchFamily="34" charset="0"/>
                        </a:rPr>
                        <a:t>ΓΕΝΙΚΟ ΣΥΝΟΛΟ</a:t>
                      </a:r>
                    </a:p>
                  </a:txBody>
                  <a:tcPr marL="7083" marR="7083" marT="70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5">
                  <a:txBody>
                    <a:bodyPr/>
                    <a:lstStyle/>
                    <a:p>
                      <a:pPr algn="ctr" fontAlgn="b"/>
                      <a:r>
                        <a:rPr lang="el-GR" sz="1400" b="0" i="0" u="none" strike="noStrike" dirty="0">
                          <a:solidFill>
                            <a:srgbClr val="000000"/>
                          </a:solidFill>
                          <a:latin typeface="Arial" panose="020B0604020202020204" pitchFamily="34" charset="0"/>
                          <a:cs typeface="Arial" panose="020B0604020202020204" pitchFamily="34" charset="0"/>
                        </a:rPr>
                        <a:t> </a:t>
                      </a:r>
                      <a:r>
                        <a:rPr lang="el-GR" sz="1400" b="0" i="0" u="none" strike="noStrike" dirty="0">
                          <a:solidFill>
                            <a:srgbClr val="360B04"/>
                          </a:solidFill>
                          <a:latin typeface="Arial" panose="020B0604020202020204" pitchFamily="34" charset="0"/>
                          <a:cs typeface="Arial" panose="020B0604020202020204" pitchFamily="34" charset="0"/>
                        </a:rPr>
                        <a:t>35</a:t>
                      </a:r>
                    </a:p>
                  </a:txBody>
                  <a:tcPr marL="7083" marR="7083" marT="7083"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pPr algn="l" fontAlgn="b"/>
                      <a:r>
                        <a:rPr lang="el-GR" sz="1400" b="1" i="0" u="none" strike="noStrike" dirty="0">
                          <a:solidFill>
                            <a:srgbClr val="000000"/>
                          </a:solidFill>
                          <a:latin typeface="Arial" panose="020B0604020202020204" pitchFamily="34" charset="0"/>
                          <a:cs typeface="Arial" panose="020B0604020202020204" pitchFamily="34" charset="0"/>
                        </a:rPr>
                        <a:t> </a:t>
                      </a:r>
                    </a:p>
                  </a:txBody>
                  <a:tcPr marL="7083" marR="7083" marT="7083"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pPr algn="l" fontAlgn="b"/>
                      <a:r>
                        <a:rPr lang="el-GR" sz="1400" b="1" i="0" u="none" strike="noStrike" dirty="0">
                          <a:solidFill>
                            <a:srgbClr val="000000"/>
                          </a:solidFill>
                          <a:latin typeface="Arial" panose="020B0604020202020204" pitchFamily="34" charset="0"/>
                          <a:cs typeface="Arial" panose="020B0604020202020204" pitchFamily="34" charset="0"/>
                        </a:rPr>
                        <a:t> </a:t>
                      </a:r>
                    </a:p>
                  </a:txBody>
                  <a:tcPr marL="7083" marR="7083" marT="708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l-GR"/>
                    </a:p>
                  </a:txBody>
                  <a:tcPr/>
                </a:tc>
                <a:tc hMerge="1">
                  <a:txBody>
                    <a:bodyPr/>
                    <a:lstStyle/>
                    <a:p>
                      <a:endParaRPr lang="el-GR"/>
                    </a:p>
                  </a:txBody>
                  <a:tcPr>
                    <a:lnL w="12700" cmpd="sng">
                      <a:noFill/>
                      <a:prstDash val="solid"/>
                    </a:lnL>
                  </a:tcPr>
                </a:tc>
                <a:extLst>
                  <a:ext uri="{0D108BD9-81ED-4DB2-BD59-A6C34878D82A}">
                    <a16:rowId xmlns:a16="http://schemas.microsoft.com/office/drawing/2014/main" val="10021"/>
                  </a:ext>
                </a:extLst>
              </a:tr>
            </a:tbl>
          </a:graphicData>
        </a:graphic>
      </p:graphicFrame>
      <p:sp>
        <p:nvSpPr>
          <p:cNvPr id="17647" name="TextBox 5"/>
          <p:cNvSpPr txBox="1">
            <a:spLocks noChangeArrowheads="1"/>
          </p:cNvSpPr>
          <p:nvPr/>
        </p:nvSpPr>
        <p:spPr bwMode="auto">
          <a:xfrm>
            <a:off x="669471" y="115889"/>
            <a:ext cx="9819017" cy="615553"/>
          </a:xfrm>
          <a:prstGeom prst="rect">
            <a:avLst/>
          </a:prstGeom>
          <a:noFill/>
          <a:ln w="9525">
            <a:noFill/>
            <a:miter lim="800000"/>
            <a:headEnd/>
            <a:tailEnd/>
          </a:ln>
        </p:spPr>
        <p:txBody>
          <a:bodyPr wrap="square">
            <a:spAutoFit/>
          </a:bodyPr>
          <a:lstStyle/>
          <a:p>
            <a:pPr algn="ctr"/>
            <a:r>
              <a:rPr lang="el-GR" b="1" u="sng" dirty="0">
                <a:solidFill>
                  <a:srgbClr val="002060"/>
                </a:solidFill>
                <a:highlight>
                  <a:srgbClr val="FFFF00"/>
                </a:highlight>
                <a:latin typeface="Arial" panose="020B0604020202020204" pitchFamily="34" charset="0"/>
                <a:cs typeface="Arial" panose="020B0604020202020204" pitchFamily="34" charset="0"/>
              </a:rPr>
              <a:t>ΩΡΟΛΟΓΙΟ ΠΡΟΓΡΑΜΜΑ  Α' ΛΥΚΕΙΟΥ</a:t>
            </a:r>
          </a:p>
          <a:p>
            <a:r>
              <a:rPr lang="el-GR" sz="1600" b="1" dirty="0">
                <a:solidFill>
                  <a:srgbClr val="002060"/>
                </a:solidFill>
                <a:highlight>
                  <a:srgbClr val="FFFF00"/>
                </a:highlight>
                <a:latin typeface="Arial" panose="020B0604020202020204" pitchFamily="34" charset="0"/>
                <a:cs typeface="Arial" panose="020B0604020202020204" pitchFamily="34" charset="0"/>
              </a:rPr>
              <a:t>ΚΟΙΝΟΣ ΚΟΡΜΟΣ (υποχρεωτικά) και ΕΠΙΛΕΓΟΜΕΝΑ (Ομάδες Μαθημάτων Προσανατολισμού)</a:t>
            </a:r>
          </a:p>
        </p:txBody>
      </p:sp>
      <p:sp>
        <p:nvSpPr>
          <p:cNvPr id="3" name="Slide Number Placeholder 2"/>
          <p:cNvSpPr>
            <a:spLocks noGrp="1"/>
          </p:cNvSpPr>
          <p:nvPr>
            <p:ph type="sldNum" sz="quarter" idx="12"/>
          </p:nvPr>
        </p:nvSpPr>
        <p:spPr/>
        <p:txBody>
          <a:bodyPr/>
          <a:lstStyle/>
          <a:p>
            <a:fld id="{EAA9F439-BAD9-4CFB-8DE0-6CAA244BAADC}" type="slidenum">
              <a:rPr lang="en-GB" smtClean="0"/>
              <a:t>4</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91619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l-GR" dirty="0" err="1">
                <a:solidFill>
                  <a:srgbClr val="002060"/>
                </a:solidFill>
              </a:rPr>
              <a:t>Επιλογη</a:t>
            </a:r>
            <a:r>
              <a:rPr lang="el-GR" dirty="0">
                <a:solidFill>
                  <a:srgbClr val="002060"/>
                </a:solidFill>
              </a:rPr>
              <a:t> </a:t>
            </a:r>
            <a:r>
              <a:rPr lang="el-GR" dirty="0" err="1">
                <a:solidFill>
                  <a:srgbClr val="002060"/>
                </a:solidFill>
              </a:rPr>
              <a:t>μιασ</a:t>
            </a:r>
            <a:r>
              <a:rPr lang="en-GB" dirty="0">
                <a:solidFill>
                  <a:srgbClr val="002060"/>
                </a:solidFill>
              </a:rPr>
              <a:t> </a:t>
            </a:r>
            <a:r>
              <a:rPr lang="el-GR" dirty="0" err="1">
                <a:solidFill>
                  <a:srgbClr val="002060"/>
                </a:solidFill>
              </a:rPr>
              <a:t>ομαδασ</a:t>
            </a:r>
            <a:r>
              <a:rPr lang="el-GR" dirty="0">
                <a:solidFill>
                  <a:srgbClr val="002060"/>
                </a:solidFill>
              </a:rPr>
              <a:t> </a:t>
            </a:r>
            <a:r>
              <a:rPr lang="el-GR" dirty="0" err="1">
                <a:solidFill>
                  <a:srgbClr val="002060"/>
                </a:solidFill>
              </a:rPr>
              <a:t>μαθηματων</a:t>
            </a:r>
            <a:r>
              <a:rPr lang="el-GR" dirty="0">
                <a:solidFill>
                  <a:srgbClr val="002060"/>
                </a:solidFill>
              </a:rPr>
              <a:t> </a:t>
            </a:r>
            <a:r>
              <a:rPr lang="el-GR" dirty="0" err="1">
                <a:solidFill>
                  <a:srgbClr val="002060"/>
                </a:solidFill>
              </a:rPr>
              <a:t>προσανατολισμου</a:t>
            </a:r>
            <a:r>
              <a:rPr lang="el-GR" dirty="0">
                <a:solidFill>
                  <a:srgbClr val="002060"/>
                </a:solidFill>
              </a:rPr>
              <a:t> (ΟΜΠ)</a:t>
            </a:r>
            <a:endParaRPr lang="en-US" dirty="0">
              <a:solidFill>
                <a:srgbClr val="002060"/>
              </a:solidFill>
            </a:endParaRPr>
          </a:p>
        </p:txBody>
      </p:sp>
      <p:pic>
        <p:nvPicPr>
          <p:cNvPr id="5" name="Content Placeholder 4"/>
          <p:cNvPicPr>
            <a:picLocks noGrp="1" noChangeAspect="1"/>
          </p:cNvPicPr>
          <p:nvPr>
            <p:ph idx="1"/>
          </p:nvPr>
        </p:nvPicPr>
        <p:blipFill>
          <a:blip r:embed="rId2"/>
          <a:stretch>
            <a:fillRect/>
          </a:stretch>
        </p:blipFill>
        <p:spPr>
          <a:xfrm>
            <a:off x="2829261" y="2165081"/>
            <a:ext cx="6250076" cy="3900756"/>
          </a:xfrm>
          <a:prstGeom prst="rect">
            <a:avLst/>
          </a:prstGeom>
        </p:spPr>
      </p:pic>
      <p:sp>
        <p:nvSpPr>
          <p:cNvPr id="3" name="Slide Number Placeholder 2"/>
          <p:cNvSpPr>
            <a:spLocks noGrp="1"/>
          </p:cNvSpPr>
          <p:nvPr>
            <p:ph type="sldNum" sz="quarter" idx="12"/>
          </p:nvPr>
        </p:nvSpPr>
        <p:spPr/>
        <p:txBody>
          <a:bodyPr/>
          <a:lstStyle/>
          <a:p>
            <a:fld id="{EAA9F439-BAD9-4CFB-8DE0-6CAA244BAADC}" type="slidenum">
              <a:rPr lang="en-GB" smtClean="0"/>
              <a:t>5</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168617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p:txBody>
          <a:bodyPr/>
          <a:lstStyle/>
          <a:p>
            <a:endParaRPr lang="el-GR"/>
          </a:p>
        </p:txBody>
      </p:sp>
      <p:sp>
        <p:nvSpPr>
          <p:cNvPr id="3" name="Title 2"/>
          <p:cNvSpPr>
            <a:spLocks noGrp="1"/>
          </p:cNvSpPr>
          <p:nvPr>
            <p:ph type="title"/>
          </p:nvPr>
        </p:nvSpPr>
        <p:spPr>
          <a:xfrm>
            <a:off x="1979610" y="0"/>
            <a:ext cx="8229600" cy="546704"/>
          </a:xfrm>
        </p:spPr>
        <p:txBody>
          <a:bodyPr>
            <a:noAutofit/>
          </a:bodyPr>
          <a:lstStyle/>
          <a:p>
            <a:pPr algn="ctr">
              <a:defRPr/>
            </a:pPr>
            <a:r>
              <a:rPr lang="el-GR" sz="2800" b="1" dirty="0" err="1">
                <a:solidFill>
                  <a:srgbClr val="002060"/>
                </a:solidFill>
                <a:highlight>
                  <a:srgbClr val="FFFF00"/>
                </a:highlight>
                <a:latin typeface="Arial" panose="020B0604020202020204" pitchFamily="34" charset="0"/>
                <a:cs typeface="Arial" panose="020B0604020202020204" pitchFamily="34" charset="0"/>
              </a:rPr>
              <a:t>ΕξεταζΟμενα</a:t>
            </a:r>
            <a:r>
              <a:rPr lang="el-GR" sz="2800" b="1" dirty="0">
                <a:solidFill>
                  <a:srgbClr val="002060"/>
                </a:solidFill>
                <a:highlight>
                  <a:srgbClr val="FFFF00"/>
                </a:highlight>
                <a:latin typeface="Arial" panose="020B0604020202020204" pitchFamily="34" charset="0"/>
                <a:cs typeface="Arial" panose="020B0604020202020204" pitchFamily="34" charset="0"/>
              </a:rPr>
              <a:t> </a:t>
            </a:r>
            <a:r>
              <a:rPr lang="el-GR" sz="2800" b="1" dirty="0" err="1">
                <a:solidFill>
                  <a:srgbClr val="002060"/>
                </a:solidFill>
                <a:highlight>
                  <a:srgbClr val="FFFF00"/>
                </a:highlight>
                <a:latin typeface="Arial" panose="020B0604020202020204" pitchFamily="34" charset="0"/>
                <a:cs typeface="Arial" panose="020B0604020202020204" pitchFamily="34" charset="0"/>
              </a:rPr>
              <a:t>ΜαθΗματα</a:t>
            </a:r>
            <a:r>
              <a:rPr lang="el-GR" sz="2800" b="1" dirty="0">
                <a:solidFill>
                  <a:srgbClr val="002060"/>
                </a:solidFill>
                <a:highlight>
                  <a:srgbClr val="FFFF00"/>
                </a:highlight>
                <a:latin typeface="Arial" panose="020B0604020202020204" pitchFamily="34" charset="0"/>
                <a:cs typeface="Arial" panose="020B0604020202020204" pitchFamily="34" charset="0"/>
              </a:rPr>
              <a:t> Α’ </a:t>
            </a:r>
            <a:r>
              <a:rPr lang="el-GR" sz="2800" b="1" dirty="0" err="1">
                <a:solidFill>
                  <a:srgbClr val="002060"/>
                </a:solidFill>
                <a:highlight>
                  <a:srgbClr val="FFFF00"/>
                </a:highlight>
                <a:latin typeface="Arial" panose="020B0604020202020204" pitchFamily="34" charset="0"/>
                <a:cs typeface="Arial" panose="020B0604020202020204" pitchFamily="34" charset="0"/>
              </a:rPr>
              <a:t>ΛυκεΙου</a:t>
            </a:r>
            <a:r>
              <a:rPr lang="el-GR" sz="2800" b="1" dirty="0">
                <a:solidFill>
                  <a:srgbClr val="002060"/>
                </a:solidFill>
                <a:highlight>
                  <a:srgbClr val="FFFF00"/>
                </a:highlight>
                <a:latin typeface="Arial" panose="020B0604020202020204" pitchFamily="34" charset="0"/>
                <a:cs typeface="Arial" panose="020B0604020202020204" pitchFamily="34" charset="0"/>
              </a:rPr>
              <a:t> </a:t>
            </a:r>
          </a:p>
        </p:txBody>
      </p:sp>
      <p:graphicFrame>
        <p:nvGraphicFramePr>
          <p:cNvPr id="4" name="Content Placeholder 3"/>
          <p:cNvGraphicFramePr>
            <a:graphicFrameLocks/>
          </p:cNvGraphicFramePr>
          <p:nvPr>
            <p:extLst>
              <p:ext uri="{D42A27DB-BD31-4B8C-83A1-F6EECF244321}">
                <p14:modId xmlns:p14="http://schemas.microsoft.com/office/powerpoint/2010/main" val="3028573016"/>
              </p:ext>
            </p:extLst>
          </p:nvPr>
        </p:nvGraphicFramePr>
        <p:xfrm>
          <a:off x="351401" y="546704"/>
          <a:ext cx="11486017" cy="6134137"/>
        </p:xfrm>
        <a:graphic>
          <a:graphicData uri="http://schemas.openxmlformats.org/drawingml/2006/table">
            <a:tbl>
              <a:tblPr firstRow="1" bandRow="1">
                <a:tableStyleId>{5C22544A-7EE6-4342-B048-85BDC9FD1C3A}</a:tableStyleId>
              </a:tblPr>
              <a:tblGrid>
                <a:gridCol w="5105970">
                  <a:extLst>
                    <a:ext uri="{9D8B030D-6E8A-4147-A177-3AD203B41FA5}">
                      <a16:colId xmlns:a16="http://schemas.microsoft.com/office/drawing/2014/main" val="20000"/>
                    </a:ext>
                  </a:extLst>
                </a:gridCol>
                <a:gridCol w="6380047">
                  <a:extLst>
                    <a:ext uri="{9D8B030D-6E8A-4147-A177-3AD203B41FA5}">
                      <a16:colId xmlns:a16="http://schemas.microsoft.com/office/drawing/2014/main" val="20001"/>
                    </a:ext>
                  </a:extLst>
                </a:gridCol>
              </a:tblGrid>
              <a:tr h="706359">
                <a:tc>
                  <a:txBody>
                    <a:bodyPr/>
                    <a:lstStyle/>
                    <a:p>
                      <a:pPr algn="ctr"/>
                      <a:r>
                        <a:rPr lang="el-GR" sz="2000" dirty="0">
                          <a:solidFill>
                            <a:srgbClr val="002060"/>
                          </a:solidFill>
                          <a:latin typeface="Arial" panose="020B0604020202020204" pitchFamily="34" charset="0"/>
                          <a:cs typeface="Arial" panose="020B0604020202020204" pitchFamily="34" charset="0"/>
                        </a:rPr>
                        <a:t>Ομάδες </a:t>
                      </a:r>
                      <a:r>
                        <a:rPr lang="el-GR" sz="2000" baseline="0" dirty="0">
                          <a:solidFill>
                            <a:srgbClr val="002060"/>
                          </a:solidFill>
                          <a:latin typeface="Arial" panose="020B0604020202020204" pitchFamily="34" charset="0"/>
                          <a:cs typeface="Arial" panose="020B0604020202020204" pitchFamily="34" charset="0"/>
                        </a:rPr>
                        <a:t>Μαθημάτων Προσανατολισμού (ΟΜΠ)</a:t>
                      </a:r>
                      <a:endParaRPr lang="el-GR" sz="2000"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l-GR" sz="800" dirty="0">
                        <a:latin typeface="Arial" panose="020B0604020202020204" pitchFamily="34" charset="0"/>
                        <a:cs typeface="Arial" panose="020B0604020202020204" pitchFamily="34" charset="0"/>
                      </a:endParaRPr>
                    </a:p>
                    <a:p>
                      <a:pPr algn="ctr"/>
                      <a:r>
                        <a:rPr lang="el-GR" sz="2400" dirty="0">
                          <a:solidFill>
                            <a:srgbClr val="002060"/>
                          </a:solidFill>
                          <a:latin typeface="Arial" panose="020B0604020202020204" pitchFamily="34" charset="0"/>
                          <a:cs typeface="Arial" panose="020B0604020202020204" pitchFamily="34" charset="0"/>
                        </a:rPr>
                        <a:t>Εξεταζόμενα Μαθήματα </a:t>
                      </a:r>
                      <a:r>
                        <a:rPr lang="en-US" sz="2400" dirty="0">
                          <a:solidFill>
                            <a:srgbClr val="002060"/>
                          </a:solidFill>
                          <a:latin typeface="Arial" panose="020B0604020202020204" pitchFamily="34" charset="0"/>
                          <a:cs typeface="Arial" panose="020B0604020202020204" pitchFamily="34" charset="0"/>
                        </a:rPr>
                        <a:t>(4)</a:t>
                      </a:r>
                      <a:endParaRPr lang="el-GR" sz="2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346604">
                <a:tc>
                  <a:txBody>
                    <a:bodyPr/>
                    <a:lstStyle/>
                    <a:p>
                      <a:pPr algn="ctr"/>
                      <a:endParaRPr kumimoji="0" lang="el-GR" sz="1800" b="1" kern="1200" baseline="0" dirty="0">
                        <a:solidFill>
                          <a:schemeClr val="dk1"/>
                        </a:solidFill>
                        <a:latin typeface="Arial" panose="020B0604020202020204" pitchFamily="34" charset="0"/>
                        <a:ea typeface="+mn-ea"/>
                        <a:cs typeface="Arial" panose="020B0604020202020204" pitchFamily="34" charset="0"/>
                      </a:endParaRPr>
                    </a:p>
                    <a:p>
                      <a:pPr algn="ctr"/>
                      <a:endParaRPr kumimoji="0" lang="el-GR" sz="2800" b="1" kern="1200" baseline="0" dirty="0">
                        <a:solidFill>
                          <a:schemeClr val="dk1"/>
                        </a:solidFill>
                        <a:latin typeface="Arial" panose="020B0604020202020204" pitchFamily="34" charset="0"/>
                        <a:ea typeface="+mn-ea"/>
                        <a:cs typeface="Arial" panose="020B0604020202020204" pitchFamily="34" charset="0"/>
                      </a:endParaRPr>
                    </a:p>
                    <a:p>
                      <a:pPr algn="ctr"/>
                      <a:r>
                        <a:rPr kumimoji="0" lang="el-GR" sz="2800" b="1" kern="1200" baseline="0" dirty="0">
                          <a:solidFill>
                            <a:schemeClr val="dk1"/>
                          </a:solidFill>
                          <a:latin typeface="Arial" panose="020B0604020202020204" pitchFamily="34" charset="0"/>
                          <a:ea typeface="+mn-ea"/>
                          <a:cs typeface="Arial" panose="020B0604020202020204" pitchFamily="34" charset="0"/>
                        </a:rPr>
                        <a:t>1</a:t>
                      </a:r>
                      <a:r>
                        <a:rPr kumimoji="0" lang="el-GR" sz="2800" b="1" kern="1200" baseline="30000" dirty="0">
                          <a:solidFill>
                            <a:schemeClr val="dk1"/>
                          </a:solidFill>
                          <a:latin typeface="Arial" panose="020B0604020202020204" pitchFamily="34" charset="0"/>
                          <a:ea typeface="+mn-ea"/>
                          <a:cs typeface="Arial" panose="020B0604020202020204" pitchFamily="34" charset="0"/>
                        </a:rPr>
                        <a:t>η</a:t>
                      </a:r>
                      <a:r>
                        <a:rPr kumimoji="0" lang="el-GR" sz="2800" b="1" kern="1200" baseline="0" dirty="0">
                          <a:solidFill>
                            <a:schemeClr val="dk1"/>
                          </a:solidFill>
                          <a:latin typeface="Arial" panose="020B0604020202020204" pitchFamily="34" charset="0"/>
                          <a:ea typeface="+mn-ea"/>
                          <a:cs typeface="Arial" panose="020B0604020202020204" pitchFamily="34" charset="0"/>
                        </a:rPr>
                        <a:t>  ΟΜΠ</a:t>
                      </a:r>
                    </a:p>
                    <a:p>
                      <a:pPr algn="ctr"/>
                      <a:endParaRPr lang="el-GR"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Αρχαία Ελληνικά/ Αρχαιογνωσία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Ιστορία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κοινού κορμού</a:t>
                      </a:r>
                      <a:endParaRPr lang="el-GR"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1311809">
                <a:tc>
                  <a:txBody>
                    <a:bodyPr/>
                    <a:lstStyle/>
                    <a:p>
                      <a:pPr algn="ctr"/>
                      <a:endParaRPr lang="el-GR" b="1" dirty="0">
                        <a:latin typeface="Arial" panose="020B0604020202020204" pitchFamily="34" charset="0"/>
                        <a:cs typeface="Arial" panose="020B0604020202020204" pitchFamily="34" charset="0"/>
                      </a:endParaRPr>
                    </a:p>
                    <a:p>
                      <a:pPr algn="ctr"/>
                      <a:endParaRPr lang="el-GR" b="1" dirty="0">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2</a:t>
                      </a:r>
                      <a:r>
                        <a:rPr lang="el-GR" sz="2800" b="1" baseline="30000" dirty="0">
                          <a:latin typeface="Arial" panose="020B0604020202020204" pitchFamily="34" charset="0"/>
                          <a:cs typeface="Arial" panose="020B0604020202020204" pitchFamily="34" charset="0"/>
                        </a:rPr>
                        <a:t>η</a:t>
                      </a:r>
                      <a:r>
                        <a:rPr lang="el-GR" sz="2800" b="1" dirty="0">
                          <a:latin typeface="Arial" panose="020B0604020202020204" pitchFamily="34" charset="0"/>
                          <a:cs typeface="Arial" panose="020B0604020202020204" pitchFamily="34" charset="0"/>
                        </a:rPr>
                        <a:t> ΟΜΠ</a:t>
                      </a:r>
                    </a:p>
                  </a:txBody>
                  <a:tcPr>
                    <a:solidFill>
                      <a:schemeClr val="accent2">
                        <a:lumMod val="20000"/>
                        <a:lumOff val="80000"/>
                      </a:schemeClr>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Φυσική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Χημεία - Βιολογία κοινού κορμού</a:t>
                      </a:r>
                      <a:endParaRPr lang="el-GR"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0002"/>
                  </a:ext>
                </a:extLst>
              </a:tr>
              <a:tr h="1310562">
                <a:tc>
                  <a:txBody>
                    <a:bodyPr/>
                    <a:lstStyle/>
                    <a:p>
                      <a:pPr algn="ctr"/>
                      <a:endParaRPr lang="el-GR" b="1" dirty="0">
                        <a:latin typeface="Arial" panose="020B0604020202020204" pitchFamily="34" charset="0"/>
                        <a:cs typeface="Arial" panose="020B0604020202020204" pitchFamily="34" charset="0"/>
                      </a:endParaRPr>
                    </a:p>
                    <a:p>
                      <a:pPr algn="ctr"/>
                      <a:endParaRPr lang="el-GR" b="1" dirty="0">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3</a:t>
                      </a:r>
                      <a:r>
                        <a:rPr lang="el-GR" sz="2800" b="1" baseline="30000" dirty="0">
                          <a:latin typeface="Arial" panose="020B0604020202020204" pitchFamily="34" charset="0"/>
                          <a:cs typeface="Arial" panose="020B0604020202020204" pitchFamily="34" charset="0"/>
                        </a:rPr>
                        <a:t>η</a:t>
                      </a:r>
                      <a:r>
                        <a:rPr lang="el-GR" sz="2800" b="1" dirty="0">
                          <a:latin typeface="Arial" panose="020B0604020202020204" pitchFamily="34" charset="0"/>
                          <a:cs typeface="Arial" panose="020B0604020202020204" pitchFamily="34" charset="0"/>
                        </a:rPr>
                        <a:t> ΟΜΠ</a:t>
                      </a:r>
                    </a:p>
                  </a:txBody>
                  <a:tcPr>
                    <a:solidFill>
                      <a:srgbClr val="99FF66"/>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προσανατολισμού</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Ιστορία κοινού κορμού</a:t>
                      </a:r>
                      <a:endParaRPr lang="el-GR" sz="2000" dirty="0">
                        <a:latin typeface="Arial" panose="020B0604020202020204" pitchFamily="34" charset="0"/>
                        <a:cs typeface="Arial" panose="020B0604020202020204" pitchFamily="34" charset="0"/>
                      </a:endParaRPr>
                    </a:p>
                  </a:txBody>
                  <a:tcPr>
                    <a:solidFill>
                      <a:srgbClr val="99FF66"/>
                    </a:solidFill>
                  </a:tcPr>
                </a:tc>
                <a:extLst>
                  <a:ext uri="{0D108BD9-81ED-4DB2-BD59-A6C34878D82A}">
                    <a16:rowId xmlns:a16="http://schemas.microsoft.com/office/drawing/2014/main" val="10003"/>
                  </a:ext>
                </a:extLst>
              </a:tr>
              <a:tr h="1311809">
                <a:tc>
                  <a:txBody>
                    <a:bodyPr/>
                    <a:lstStyle/>
                    <a:p>
                      <a:pPr algn="ctr"/>
                      <a:endParaRPr lang="el-GR" b="1" dirty="0">
                        <a:latin typeface="Arial" panose="020B0604020202020204" pitchFamily="34" charset="0"/>
                        <a:cs typeface="Arial" panose="020B0604020202020204" pitchFamily="34" charset="0"/>
                      </a:endParaRPr>
                    </a:p>
                    <a:p>
                      <a:pPr algn="ctr"/>
                      <a:endParaRPr lang="el-GR" b="1" dirty="0">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4</a:t>
                      </a:r>
                      <a:r>
                        <a:rPr lang="el-GR" sz="2800" b="1" baseline="30000" dirty="0">
                          <a:latin typeface="Arial" panose="020B0604020202020204" pitchFamily="34" charset="0"/>
                          <a:cs typeface="Arial" panose="020B0604020202020204" pitchFamily="34" charset="0"/>
                        </a:rPr>
                        <a:t>η</a:t>
                      </a:r>
                      <a:r>
                        <a:rPr lang="el-GR" sz="2800" b="1" dirty="0">
                          <a:latin typeface="Arial" panose="020B0604020202020204" pitchFamily="34" charset="0"/>
                          <a:cs typeface="Arial" panose="020B0604020202020204" pitchFamily="34" charset="0"/>
                        </a:rPr>
                        <a:t> ΟΜΠ</a:t>
                      </a:r>
                    </a:p>
                  </a:txBody>
                  <a:tcPr>
                    <a:solidFill>
                      <a:srgbClr val="F2F99D"/>
                    </a:solidFill>
                  </a:tcPr>
                </a:tc>
                <a:tc>
                  <a:txBody>
                    <a:bodyPr/>
                    <a:lstStyle/>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Νέα Ελληνικά κοινού κορμού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Αγγλικά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προσανατολισμού</a:t>
                      </a:r>
                    </a:p>
                    <a:p>
                      <a:pPr marL="342900" indent="-342900">
                        <a:buFont typeface="+mj-lt"/>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κοινού κορμού</a:t>
                      </a:r>
                      <a:endParaRPr lang="el-GR" sz="2000" dirty="0">
                        <a:latin typeface="Arial" panose="020B0604020202020204" pitchFamily="34" charset="0"/>
                        <a:cs typeface="Arial" panose="020B0604020202020204" pitchFamily="34" charset="0"/>
                      </a:endParaRPr>
                    </a:p>
                  </a:txBody>
                  <a:tcPr>
                    <a:solidFill>
                      <a:srgbClr val="F2F99D"/>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AA9F439-BAD9-4CFB-8DE0-6CAA244BAADC}" type="slidenum">
              <a:rPr lang="en-GB" smtClean="0"/>
              <a:t>6</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2" y="802889"/>
            <a:ext cx="8026399" cy="5238474"/>
          </a:xfrm>
        </p:spPr>
        <p:txBody>
          <a:bodyPr/>
          <a:lstStyle/>
          <a:p>
            <a:pPr marL="0" indent="0" algn="just">
              <a:buNone/>
            </a:pPr>
            <a:endParaRPr lang="el-GR" dirty="0"/>
          </a:p>
          <a:p>
            <a:pPr marL="0" indent="0" algn="just">
              <a:buNone/>
            </a:pPr>
            <a:r>
              <a:rPr lang="el-GR" b="1" dirty="0">
                <a:solidFill>
                  <a:srgbClr val="7030A0"/>
                </a:solidFill>
                <a:latin typeface="Times New Roman" panose="02020603050405020304" pitchFamily="18" charset="0"/>
                <a:cs typeface="Times New Roman" panose="02020603050405020304" pitchFamily="18" charset="0"/>
              </a:rPr>
              <a:t>***</a:t>
            </a:r>
            <a:r>
              <a:rPr lang="en-US" dirty="0"/>
              <a:t> </a:t>
            </a:r>
            <a:r>
              <a:rPr lang="el-GR" sz="2800" b="1" dirty="0">
                <a:solidFill>
                  <a:srgbClr val="7030A0"/>
                </a:solidFill>
                <a:latin typeface="Times New Roman" panose="02020603050405020304" pitchFamily="18" charset="0"/>
                <a:cs typeface="Times New Roman" panose="02020603050405020304" pitchFamily="18" charset="0"/>
              </a:rPr>
              <a:t>Οι μαθητές που έχουν απόφαση από την Επαρχιακή Επιτροπή Ειδικής Αγωγής και Εκπαίδευσης (ΕΕΕΑΕ), θα έχουν την δυνατότητα μόνο για την Α’ Λυκείου, αν το επιθυμούν, με γραπτό αίτημα των γονέων/κηδεμόνων, να δηλώσουν ως εξεταζόμενο μάθημα την Ιστορία Κοινού κορμού αντί του μαθήματος των Αγγλικών.   </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AA9F439-BAD9-4CFB-8DE0-6CAA244BAADC}" type="slidenum">
              <a:rPr lang="en-GB" smtClean="0"/>
              <a:t>7</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213078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6267" y="169332"/>
          <a:ext cx="11802533" cy="6559169"/>
        </p:xfrm>
        <a:graphic>
          <a:graphicData uri="http://schemas.openxmlformats.org/drawingml/2006/table">
            <a:tbl>
              <a:tblPr firstRow="1" bandRow="1">
                <a:tableStyleId>{5C22544A-7EE6-4342-B048-85BDC9FD1C3A}</a:tableStyleId>
              </a:tblPr>
              <a:tblGrid>
                <a:gridCol w="11802533">
                  <a:extLst>
                    <a:ext uri="{9D8B030D-6E8A-4147-A177-3AD203B41FA5}">
                      <a16:colId xmlns:a16="http://schemas.microsoft.com/office/drawing/2014/main" val="20000"/>
                    </a:ext>
                  </a:extLst>
                </a:gridCol>
              </a:tblGrid>
              <a:tr h="991016">
                <a:tc>
                  <a:txBody>
                    <a:bodyPr/>
                    <a:lstStyle/>
                    <a:p>
                      <a:pPr algn="ctr"/>
                      <a:endParaRPr lang="el-GR" sz="1050" dirty="0">
                        <a:latin typeface="Arial" panose="020B0604020202020204" pitchFamily="34" charset="0"/>
                        <a:cs typeface="Arial" panose="020B0604020202020204" pitchFamily="34" charset="0"/>
                      </a:endParaRPr>
                    </a:p>
                    <a:p>
                      <a:pPr algn="ctr"/>
                      <a:r>
                        <a:rPr lang="el-GR" sz="3600" dirty="0">
                          <a:solidFill>
                            <a:srgbClr val="002060"/>
                          </a:solidFill>
                          <a:latin typeface="Arial" panose="020B0604020202020204" pitchFamily="34" charset="0"/>
                          <a:cs typeface="Arial" panose="020B0604020202020204" pitchFamily="34" charset="0"/>
                        </a:rPr>
                        <a:t>ΚΑΤΕΥΘΥΝΣΕΙΣ ΣΤΗ Β’ ΚΑΙ Γ’ ΛΥΚΕΙΟΥ</a:t>
                      </a:r>
                    </a:p>
                  </a:txBody>
                  <a:tcPr/>
                </a:tc>
                <a:extLst>
                  <a:ext uri="{0D108BD9-81ED-4DB2-BD59-A6C34878D82A}">
                    <a16:rowId xmlns:a16="http://schemas.microsoft.com/office/drawing/2014/main" val="10000"/>
                  </a:ext>
                </a:extLst>
              </a:tr>
              <a:tr h="922204">
                <a:tc>
                  <a:txBody>
                    <a:bodyPr/>
                    <a:lstStyle/>
                    <a:p>
                      <a:pPr marL="0" indent="0">
                        <a:buNone/>
                      </a:pPr>
                      <a:r>
                        <a:rPr kumimoji="0" lang="el-GR" sz="1000" b="1" kern="1200" baseline="0" dirty="0">
                          <a:solidFill>
                            <a:schemeClr val="dk1"/>
                          </a:solidFill>
                          <a:latin typeface="Arial" panose="020B0604020202020204" pitchFamily="34" charset="0"/>
                          <a:ea typeface="+mn-ea"/>
                          <a:cs typeface="Arial" panose="020B0604020202020204" pitchFamily="34" charset="0"/>
                        </a:rPr>
                        <a:t>   </a:t>
                      </a:r>
                    </a:p>
                    <a:p>
                      <a:pPr marL="0" indent="0">
                        <a:buNone/>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Κ1      Κλασικών και Ανθρωπιστικών Σπουδών </a:t>
                      </a:r>
                      <a:endParaRPr kumimoji="0" lang="el-GR" sz="2800" b="0" kern="1200" baseline="0" dirty="0">
                        <a:solidFill>
                          <a:schemeClr val="dk1"/>
                        </a:solidFill>
                        <a:latin typeface="Arial" panose="020B0604020202020204" pitchFamily="34" charset="0"/>
                        <a:ea typeface="+mn-ea"/>
                        <a:cs typeface="Arial" panose="020B0604020202020204" pitchFamily="34" charset="0"/>
                      </a:endParaRPr>
                    </a:p>
                  </a:txBody>
                  <a:tcPr>
                    <a:solidFill>
                      <a:srgbClr val="FFFF61"/>
                    </a:solidFill>
                  </a:tcPr>
                </a:tc>
                <a:extLst>
                  <a:ext uri="{0D108BD9-81ED-4DB2-BD59-A6C34878D82A}">
                    <a16:rowId xmlns:a16="http://schemas.microsoft.com/office/drawing/2014/main" val="10001"/>
                  </a:ext>
                </a:extLst>
              </a:tr>
              <a:tr h="922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Κ2      Ξένων Γλωσσών και Ευρωπαϊκών Σπουδών</a:t>
                      </a:r>
                      <a:endParaRPr kumimoji="0" lang="el-GR" sz="2800" b="0" kern="1200" baseline="0" dirty="0">
                        <a:solidFill>
                          <a:schemeClr val="dk1"/>
                        </a:solidFill>
                        <a:latin typeface="Arial" panose="020B0604020202020204" pitchFamily="34" charset="0"/>
                        <a:ea typeface="+mn-ea"/>
                        <a:cs typeface="Arial" panose="020B0604020202020204" pitchFamily="34" charset="0"/>
                      </a:endParaRPr>
                    </a:p>
                  </a:txBody>
                  <a:tcPr>
                    <a:solidFill>
                      <a:srgbClr val="92D050"/>
                    </a:solidFill>
                  </a:tcPr>
                </a:tc>
                <a:extLst>
                  <a:ext uri="{0D108BD9-81ED-4DB2-BD59-A6C34878D82A}">
                    <a16:rowId xmlns:a16="http://schemas.microsoft.com/office/drawing/2014/main" val="10002"/>
                  </a:ext>
                </a:extLst>
              </a:tr>
              <a:tr h="1332072">
                <a:tc>
                  <a:txBody>
                    <a:bodyPr/>
                    <a:lstStyle/>
                    <a:p>
                      <a:pPr marL="342900" indent="-342900">
                        <a:buNone/>
                      </a:pPr>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marL="342900" indent="-342900">
                        <a:buNone/>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Κ3</a:t>
                      </a: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Θετικών Επιστημών – Βιοεπιστημών –</a:t>
                      </a:r>
                    </a:p>
                    <a:p>
                      <a:pPr marL="342900" indent="-342900">
                        <a:buNone/>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Πληροφορικής - Τεχνολογίας</a:t>
                      </a:r>
                      <a:endParaRPr lang="el-GR" sz="28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0003"/>
                  </a:ext>
                </a:extLst>
              </a:tr>
              <a:tr h="768068">
                <a:tc>
                  <a:txBody>
                    <a:bodyPr/>
                    <a:lstStyle/>
                    <a:p>
                      <a:pPr algn="l"/>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algn="l"/>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lang="el-GR" sz="2800" b="1" baseline="0" dirty="0">
                          <a:latin typeface="Arial" panose="020B0604020202020204" pitchFamily="34" charset="0"/>
                          <a:cs typeface="Arial" panose="020B0604020202020204" pitchFamily="34" charset="0"/>
                        </a:rPr>
                        <a:t>Κ4      </a:t>
                      </a:r>
                      <a:r>
                        <a:rPr kumimoji="0" lang="el-GR" sz="2800" b="1" kern="1200" baseline="0" dirty="0">
                          <a:solidFill>
                            <a:schemeClr val="dk1"/>
                          </a:solidFill>
                          <a:latin typeface="Arial" panose="020B0604020202020204" pitchFamily="34" charset="0"/>
                          <a:ea typeface="+mn-ea"/>
                          <a:cs typeface="Arial" panose="020B0604020202020204" pitchFamily="34" charset="0"/>
                        </a:rPr>
                        <a:t>Οικονομικών Επιστημών </a:t>
                      </a:r>
                      <a:endParaRPr lang="el-GR" sz="28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004"/>
                  </a:ext>
                </a:extLst>
              </a:tr>
              <a:tr h="802185">
                <a:tc>
                  <a:txBody>
                    <a:bodyPr/>
                    <a:lstStyle/>
                    <a:p>
                      <a:pPr algn="l"/>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p>
                      <a:pPr algn="l">
                        <a:tabLst>
                          <a:tab pos="1435100" algn="l"/>
                        </a:tabLst>
                      </a:pPr>
                      <a:r>
                        <a:rPr kumimoji="0" lang="el-GR" sz="2400" b="1" kern="1200" baseline="0" dirty="0">
                          <a:solidFill>
                            <a:schemeClr val="dk1"/>
                          </a:solidFill>
                          <a:latin typeface="Arial" panose="020B0604020202020204" pitchFamily="34" charset="0"/>
                          <a:ea typeface="+mn-ea"/>
                          <a:cs typeface="Arial" panose="020B0604020202020204" pitchFamily="34" charset="0"/>
                        </a:rPr>
                        <a:t>    </a:t>
                      </a:r>
                      <a:r>
                        <a:rPr kumimoji="0" lang="el-GR" sz="2800" b="1" kern="1200" baseline="0" dirty="0">
                          <a:solidFill>
                            <a:schemeClr val="dk1"/>
                          </a:solidFill>
                          <a:latin typeface="Arial" panose="020B0604020202020204" pitchFamily="34" charset="0"/>
                          <a:ea typeface="+mn-ea"/>
                          <a:cs typeface="Arial" panose="020B0604020202020204" pitchFamily="34" charset="0"/>
                        </a:rPr>
                        <a:t>Κ5      Εμπορίου και Υπηρεσιών</a:t>
                      </a:r>
                      <a:endParaRPr kumimoji="0" lang="el-GR" sz="2800" b="0" kern="1200" baseline="0" dirty="0">
                        <a:solidFill>
                          <a:schemeClr val="dk1"/>
                        </a:solidFill>
                        <a:latin typeface="Arial" panose="020B0604020202020204" pitchFamily="34" charset="0"/>
                        <a:ea typeface="+mn-ea"/>
                        <a:cs typeface="Arial" panose="020B0604020202020204" pitchFamily="34" charset="0"/>
                      </a:endParaRPr>
                    </a:p>
                    <a:p>
                      <a:pPr algn="l"/>
                      <a:endParaRPr kumimoji="0" lang="el-GR" sz="1000" b="1"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10005"/>
                  </a:ext>
                </a:extLst>
              </a:tr>
              <a:tr h="800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l-GR" sz="1000" b="1" u="none"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2400" b="1" u="none" kern="1200" baseline="0" dirty="0">
                          <a:solidFill>
                            <a:schemeClr val="tx1"/>
                          </a:solidFill>
                          <a:latin typeface="Arial" panose="020B0604020202020204" pitchFamily="34" charset="0"/>
                          <a:ea typeface="+mn-ea"/>
                          <a:cs typeface="Arial" panose="020B0604020202020204" pitchFamily="34" charset="0"/>
                        </a:rPr>
                        <a:t>    </a:t>
                      </a:r>
                      <a:r>
                        <a:rPr kumimoji="0" lang="el-GR" sz="2800" b="1" u="none" kern="1200" baseline="0" dirty="0">
                          <a:solidFill>
                            <a:schemeClr val="bg1"/>
                          </a:solidFill>
                          <a:latin typeface="Arial" panose="020B0604020202020204" pitchFamily="34" charset="0"/>
                          <a:ea typeface="+mn-ea"/>
                          <a:cs typeface="Arial" panose="020B0604020202020204" pitchFamily="34" charset="0"/>
                        </a:rPr>
                        <a:t>Κ6      Καλών Τεχνών</a:t>
                      </a:r>
                      <a:endParaRPr lang="el-GR" sz="2800" b="1" u="none" dirty="0">
                        <a:solidFill>
                          <a:schemeClr val="bg1"/>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EAA9F439-BAD9-4CFB-8DE0-6CAA244BAADC}" type="slidenum">
              <a:rPr lang="en-GB" smtClean="0"/>
              <a:t>8</a:t>
            </a:fld>
            <a:endParaRPr lang="en-GB"/>
          </a:p>
        </p:txBody>
      </p:sp>
      <p:sp>
        <p:nvSpPr>
          <p:cNvPr id="5" name="Footer Placeholder 4"/>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298321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5467" y="673776"/>
          <a:ext cx="11819466" cy="6005485"/>
        </p:xfrm>
        <a:graphic>
          <a:graphicData uri="http://schemas.openxmlformats.org/drawingml/2006/table">
            <a:tbl>
              <a:tblPr firstRow="1" bandRow="1">
                <a:tableStyleId>{5C22544A-7EE6-4342-B048-85BDC9FD1C3A}</a:tableStyleId>
              </a:tblPr>
              <a:tblGrid>
                <a:gridCol w="5717551">
                  <a:extLst>
                    <a:ext uri="{9D8B030D-6E8A-4147-A177-3AD203B41FA5}">
                      <a16:colId xmlns:a16="http://schemas.microsoft.com/office/drawing/2014/main" val="20000"/>
                    </a:ext>
                  </a:extLst>
                </a:gridCol>
                <a:gridCol w="6101915">
                  <a:extLst>
                    <a:ext uri="{9D8B030D-6E8A-4147-A177-3AD203B41FA5}">
                      <a16:colId xmlns:a16="http://schemas.microsoft.com/office/drawing/2014/main" val="20002"/>
                    </a:ext>
                  </a:extLst>
                </a:gridCol>
              </a:tblGrid>
              <a:tr h="701965">
                <a:tc>
                  <a:txBody>
                    <a:bodyPr/>
                    <a:lstStyle/>
                    <a:p>
                      <a:pPr algn="ctr"/>
                      <a:endParaRPr lang="el-GR" sz="800" dirty="0">
                        <a:latin typeface="Arial" panose="020B0604020202020204" pitchFamily="34" charset="0"/>
                        <a:cs typeface="Arial" panose="020B0604020202020204" pitchFamily="34" charset="0"/>
                      </a:endParaRPr>
                    </a:p>
                    <a:p>
                      <a:pPr algn="ctr"/>
                      <a:r>
                        <a:rPr lang="el-GR" sz="2400" dirty="0">
                          <a:solidFill>
                            <a:srgbClr val="002060"/>
                          </a:solidFill>
                          <a:latin typeface="Arial" panose="020B0604020202020204" pitchFamily="34" charset="0"/>
                          <a:cs typeface="Arial" panose="020B0604020202020204" pitchFamily="34" charset="0"/>
                        </a:rPr>
                        <a:t>Ο.</a:t>
                      </a:r>
                      <a:r>
                        <a:rPr lang="el-GR" sz="2400" baseline="0" dirty="0">
                          <a:solidFill>
                            <a:srgbClr val="002060"/>
                          </a:solidFill>
                          <a:latin typeface="Arial" panose="020B0604020202020204" pitchFamily="34" charset="0"/>
                          <a:cs typeface="Arial" panose="020B0604020202020204" pitchFamily="34" charset="0"/>
                        </a:rPr>
                        <a:t>Μ.Π.     Α’ Λυκείου </a:t>
                      </a:r>
                      <a:endParaRPr lang="el-GR" sz="2400"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l-GR" sz="800" b="1" dirty="0">
                        <a:latin typeface="Arial" panose="020B0604020202020204" pitchFamily="34" charset="0"/>
                        <a:cs typeface="Arial" panose="020B0604020202020204" pitchFamily="34" charset="0"/>
                      </a:endParaRPr>
                    </a:p>
                    <a:p>
                      <a:pPr algn="ctr"/>
                      <a:r>
                        <a:rPr lang="el-GR" sz="2400" b="1" dirty="0">
                          <a:solidFill>
                            <a:srgbClr val="002060"/>
                          </a:solidFill>
                          <a:latin typeface="Arial" panose="020B0604020202020204" pitchFamily="34" charset="0"/>
                          <a:cs typeface="Arial" panose="020B0604020202020204" pitchFamily="34" charset="0"/>
                        </a:rPr>
                        <a:t>Κατευθύνσεις</a:t>
                      </a:r>
                      <a:r>
                        <a:rPr lang="el-GR" sz="2400" b="1" baseline="0" dirty="0">
                          <a:solidFill>
                            <a:srgbClr val="002060"/>
                          </a:solidFill>
                          <a:latin typeface="Arial" panose="020B0604020202020204" pitchFamily="34" charset="0"/>
                          <a:cs typeface="Arial" panose="020B0604020202020204" pitchFamily="34" charset="0"/>
                        </a:rPr>
                        <a:t> Β΄ και Γ΄ Λυκείου</a:t>
                      </a:r>
                      <a:r>
                        <a:rPr lang="el-GR" sz="2400" b="1" baseline="0" dirty="0">
                          <a:latin typeface="Arial" panose="020B0604020202020204" pitchFamily="34" charset="0"/>
                          <a:cs typeface="Arial" panose="020B0604020202020204" pitchFamily="34" charset="0"/>
                        </a:rPr>
                        <a:t> </a:t>
                      </a:r>
                      <a:endParaRPr lang="el-GR"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699798">
                <a:tc>
                  <a:txBody>
                    <a:bodyPr/>
                    <a:lstStyle/>
                    <a:p>
                      <a:pPr marL="342900" indent="-342900">
                        <a:buNone/>
                      </a:pPr>
                      <a:r>
                        <a:rPr lang="el-GR" b="1" dirty="0">
                          <a:latin typeface="Arial" panose="020B0604020202020204" pitchFamily="34" charset="0"/>
                          <a:cs typeface="Arial" panose="020B0604020202020204" pitchFamily="34" charset="0"/>
                        </a:rPr>
                        <a:t>1</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ΟΜΠ</a:t>
                      </a:r>
                    </a:p>
                    <a:p>
                      <a:pPr marL="342900" indent="-342900">
                        <a:buNone/>
                      </a:pPr>
                      <a:endParaRPr lang="el-GR" sz="80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Αρχαία Ελληνικά /Αρχαιογνωσία</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Ιστορία </a:t>
                      </a:r>
                      <a:endParaRPr lang="el-GR" sz="2000" dirty="0">
                        <a:latin typeface="Arial" panose="020B0604020202020204" pitchFamily="34" charset="0"/>
                        <a:cs typeface="Arial" panose="020B0604020202020204" pitchFamily="34" charset="0"/>
                      </a:endParaRPr>
                    </a:p>
                    <a:p>
                      <a:pPr marL="342900" indent="-342900">
                        <a:buNone/>
                      </a:pPr>
                      <a:endParaRPr lang="el-GR"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indent="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Κ1     Κλασικών και</a:t>
                      </a:r>
                    </a:p>
                    <a:p>
                      <a:pPr marL="0" indent="0">
                        <a:buNone/>
                      </a:pPr>
                      <a:r>
                        <a:rPr kumimoji="0" lang="el-GR" sz="2000" b="1" kern="1200" baseline="0" dirty="0">
                          <a:solidFill>
                            <a:schemeClr val="dk1"/>
                          </a:solidFill>
                          <a:latin typeface="Arial" panose="020B0604020202020204" pitchFamily="34" charset="0"/>
                          <a:ea typeface="+mn-ea"/>
                          <a:cs typeface="Arial" panose="020B0604020202020204" pitchFamily="34" charset="0"/>
                        </a:rPr>
                        <a:t>              Ανθρωπιστικών Σπουδών</a:t>
                      </a:r>
                    </a:p>
                    <a:p>
                      <a:pPr marL="0" indent="0">
                        <a:buNone/>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marL="0" indent="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Κ2     Ξένων Γλωσσών και </a:t>
                      </a:r>
                    </a:p>
                    <a:p>
                      <a:pPr marL="0" indent="0">
                        <a:buNone/>
                      </a:pPr>
                      <a:r>
                        <a:rPr kumimoji="0" lang="el-GR" sz="2000" b="1" kern="1200" baseline="0" dirty="0">
                          <a:solidFill>
                            <a:schemeClr val="dk1"/>
                          </a:solidFill>
                          <a:latin typeface="Arial" panose="020B0604020202020204" pitchFamily="34" charset="0"/>
                          <a:ea typeface="+mn-ea"/>
                          <a:cs typeface="Arial" panose="020B0604020202020204" pitchFamily="34" charset="0"/>
                        </a:rPr>
                        <a:t>              Ευρωπαϊκών Σπουδών </a:t>
                      </a:r>
                    </a:p>
                    <a:p>
                      <a:pPr marL="0" indent="0">
                        <a:buNone/>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marL="0" indent="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Κ6     Καλών Τεχνών</a:t>
                      </a:r>
                      <a:endParaRPr kumimoji="0" lang="el-GR" sz="2000" b="0"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1341946">
                <a:tc>
                  <a:txBody>
                    <a:bodyPr/>
                    <a:lstStyle/>
                    <a:p>
                      <a:pPr marL="342900" indent="-342900">
                        <a:buNone/>
                      </a:pPr>
                      <a:r>
                        <a:rPr lang="el-GR" b="1" dirty="0">
                          <a:latin typeface="Arial" panose="020B0604020202020204" pitchFamily="34" charset="0"/>
                          <a:cs typeface="Arial" panose="020B0604020202020204" pitchFamily="34" charset="0"/>
                        </a:rPr>
                        <a:t>2</a:t>
                      </a:r>
                      <a:r>
                        <a:rPr lang="el-GR" b="1" baseline="30000" dirty="0">
                          <a:latin typeface="Arial" panose="020B0604020202020204" pitchFamily="34" charset="0"/>
                          <a:cs typeface="Arial" panose="020B0604020202020204" pitchFamily="34" charset="0"/>
                        </a:rPr>
                        <a:t>η</a:t>
                      </a:r>
                      <a:r>
                        <a:rPr lang="el-GR" b="1" baseline="0" dirty="0">
                          <a:latin typeface="Arial" panose="020B0604020202020204" pitchFamily="34" charset="0"/>
                          <a:cs typeface="Arial" panose="020B0604020202020204" pitchFamily="34" charset="0"/>
                        </a:rPr>
                        <a:t> ΟΜΠ</a:t>
                      </a:r>
                    </a:p>
                    <a:p>
                      <a:pPr marL="342900" indent="-342900">
                        <a:buNone/>
                      </a:pPr>
                      <a:endParaRPr lang="el-GR" sz="800" baseline="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Φυσική  </a:t>
                      </a:r>
                      <a:endParaRPr lang="el-GR"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342900" indent="-34290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Θετικών Επιστημών – </a:t>
                      </a:r>
                    </a:p>
                    <a:p>
                      <a:pPr marL="342900" indent="-34290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Κ3</a:t>
                      </a: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Βιοεπιστημών –</a:t>
                      </a:r>
                    </a:p>
                    <a:p>
                      <a:pPr marL="342900" indent="-342900">
                        <a:buNone/>
                      </a:pPr>
                      <a:r>
                        <a:rPr kumimoji="0" lang="el-GR" sz="1800" b="1" kern="1200" baseline="0" dirty="0">
                          <a:solidFill>
                            <a:schemeClr val="dk1"/>
                          </a:solidFill>
                          <a:latin typeface="Arial" panose="020B0604020202020204" pitchFamily="34" charset="0"/>
                          <a:ea typeface="+mn-ea"/>
                          <a:cs typeface="Arial" panose="020B0604020202020204" pitchFamily="34" charset="0"/>
                        </a:rPr>
                        <a:t>               </a:t>
                      </a:r>
                      <a:r>
                        <a:rPr kumimoji="0" lang="el-GR" sz="2000" b="1" kern="1200" baseline="0" dirty="0">
                          <a:solidFill>
                            <a:schemeClr val="dk1"/>
                          </a:solidFill>
                          <a:latin typeface="Arial" panose="020B0604020202020204" pitchFamily="34" charset="0"/>
                          <a:ea typeface="+mn-ea"/>
                          <a:cs typeface="Arial" panose="020B0604020202020204" pitchFamily="34" charset="0"/>
                        </a:rPr>
                        <a:t>Πληροφορικής–Τεχνολογίας</a:t>
                      </a:r>
                    </a:p>
                    <a:p>
                      <a:pPr marL="342900" indent="-342900">
                        <a:buNone/>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marL="342900" indent="-342900">
                        <a:buNone/>
                      </a:pPr>
                      <a:r>
                        <a:rPr kumimoji="0" lang="el-GR" sz="2000" b="1" kern="1200" baseline="0" dirty="0">
                          <a:solidFill>
                            <a:schemeClr val="dk1"/>
                          </a:solidFill>
                          <a:latin typeface="Arial" panose="020B0604020202020204" pitchFamily="34" charset="0"/>
                          <a:ea typeface="+mn-ea"/>
                          <a:cs typeface="Arial" panose="020B0604020202020204" pitchFamily="34" charset="0"/>
                        </a:rPr>
                        <a:t>     Κ6    Καλών Τεχνών</a:t>
                      </a:r>
                      <a:endParaRPr lang="el-GR"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0002"/>
                  </a:ext>
                </a:extLst>
              </a:tr>
              <a:tr h="1073557">
                <a:tc>
                  <a:txBody>
                    <a:bodyPr/>
                    <a:lstStyle/>
                    <a:p>
                      <a:r>
                        <a:rPr lang="el-GR" b="1" dirty="0">
                          <a:latin typeface="Arial" panose="020B0604020202020204" pitchFamily="34" charset="0"/>
                          <a:cs typeface="Arial" panose="020B0604020202020204" pitchFamily="34" charset="0"/>
                        </a:rPr>
                        <a:t>3</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ΟΜΠ</a:t>
                      </a:r>
                    </a:p>
                    <a:p>
                      <a:endParaRPr lang="el-GR" sz="80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Μαθηματικά </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a:t>
                      </a:r>
                      <a:endParaRPr lang="el-GR" sz="2000" dirty="0">
                        <a:latin typeface="Arial" panose="020B0604020202020204" pitchFamily="34" charset="0"/>
                        <a:cs typeface="Arial" panose="020B0604020202020204" pitchFamily="34" charset="0"/>
                      </a:endParaRPr>
                    </a:p>
                  </a:txBody>
                  <a:tcPr>
                    <a:solidFill>
                      <a:srgbClr val="92D050"/>
                    </a:solidFill>
                  </a:tcPr>
                </a:tc>
                <a:tc>
                  <a:txBody>
                    <a:bodyPr/>
                    <a:lstStyle/>
                    <a:p>
                      <a:pPr>
                        <a:tabLst>
                          <a:tab pos="914400" algn="l"/>
                        </a:tabLst>
                      </a:pPr>
                      <a:endParaRPr lang="el-GR" baseline="0" dirty="0">
                        <a:latin typeface="Arial" panose="020B0604020202020204" pitchFamily="34" charset="0"/>
                        <a:cs typeface="Arial" panose="020B0604020202020204" pitchFamily="34" charset="0"/>
                      </a:endParaRPr>
                    </a:p>
                    <a:p>
                      <a:pPr>
                        <a:tabLst>
                          <a:tab pos="914400" algn="l"/>
                        </a:tabLst>
                      </a:pPr>
                      <a:r>
                        <a:rPr lang="el-GR" b="1" baseline="0" dirty="0">
                          <a:latin typeface="Arial" panose="020B0604020202020204" pitchFamily="34" charset="0"/>
                          <a:cs typeface="Arial" panose="020B0604020202020204" pitchFamily="34" charset="0"/>
                        </a:rPr>
                        <a:t>     </a:t>
                      </a:r>
                      <a:r>
                        <a:rPr lang="el-GR" sz="2000" b="1" baseline="0" dirty="0">
                          <a:latin typeface="Arial" panose="020B0604020202020204" pitchFamily="34" charset="0"/>
                          <a:cs typeface="Arial" panose="020B0604020202020204" pitchFamily="34" charset="0"/>
                        </a:rPr>
                        <a:t>Κ4    </a:t>
                      </a:r>
                      <a:r>
                        <a:rPr kumimoji="0" lang="el-GR" sz="2000" b="1" kern="1200" baseline="0" dirty="0">
                          <a:solidFill>
                            <a:schemeClr val="dk1"/>
                          </a:solidFill>
                          <a:latin typeface="Arial" panose="020B0604020202020204" pitchFamily="34" charset="0"/>
                          <a:ea typeface="+mn-ea"/>
                          <a:cs typeface="Arial" panose="020B0604020202020204" pitchFamily="34" charset="0"/>
                        </a:rPr>
                        <a:t>Οικονομικών Επιστημών</a:t>
                      </a:r>
                    </a:p>
                    <a:p>
                      <a:pPr>
                        <a:tabLst>
                          <a:tab pos="914400" algn="l"/>
                        </a:tabLst>
                      </a:pPr>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pPr>
                        <a:tabLst>
                          <a:tab pos="914400" algn="l"/>
                        </a:tabLst>
                      </a:pPr>
                      <a:r>
                        <a:rPr kumimoji="0" lang="el-GR" sz="2000" b="1" kern="1200" baseline="0" dirty="0">
                          <a:solidFill>
                            <a:schemeClr val="dk1"/>
                          </a:solidFill>
                          <a:latin typeface="Arial" panose="020B0604020202020204" pitchFamily="34" charset="0"/>
                          <a:ea typeface="+mn-ea"/>
                          <a:cs typeface="Arial" panose="020B0604020202020204" pitchFamily="34" charset="0"/>
                        </a:rPr>
                        <a:t>     Κ6    Καλών Τεχνών</a:t>
                      </a:r>
                    </a:p>
                  </a:txBody>
                  <a:tcPr>
                    <a:solidFill>
                      <a:srgbClr val="92D050"/>
                    </a:solidFill>
                  </a:tcPr>
                </a:tc>
                <a:extLst>
                  <a:ext uri="{0D108BD9-81ED-4DB2-BD59-A6C34878D82A}">
                    <a16:rowId xmlns:a16="http://schemas.microsoft.com/office/drawing/2014/main" val="10003"/>
                  </a:ext>
                </a:extLst>
              </a:tr>
              <a:tr h="1073557">
                <a:tc>
                  <a:txBody>
                    <a:bodyPr/>
                    <a:lstStyle/>
                    <a:p>
                      <a:r>
                        <a:rPr lang="el-GR" b="1" dirty="0">
                          <a:latin typeface="Arial" panose="020B0604020202020204" pitchFamily="34" charset="0"/>
                          <a:cs typeface="Arial" panose="020B0604020202020204" pitchFamily="34" charset="0"/>
                        </a:rPr>
                        <a:t>4</a:t>
                      </a:r>
                      <a:r>
                        <a:rPr lang="el-GR" b="1" baseline="30000" dirty="0">
                          <a:latin typeface="Arial" panose="020B0604020202020204" pitchFamily="34" charset="0"/>
                          <a:cs typeface="Arial" panose="020B0604020202020204" pitchFamily="34" charset="0"/>
                        </a:rPr>
                        <a:t>η</a:t>
                      </a:r>
                      <a:r>
                        <a:rPr lang="el-GR" b="1" dirty="0">
                          <a:latin typeface="Arial" panose="020B0604020202020204" pitchFamily="34" charset="0"/>
                          <a:cs typeface="Arial" panose="020B0604020202020204" pitchFamily="34" charset="0"/>
                        </a:rPr>
                        <a:t> ΟΜΠ</a:t>
                      </a:r>
                    </a:p>
                    <a:p>
                      <a:endParaRPr lang="el-GR" sz="800" dirty="0">
                        <a:latin typeface="Arial" panose="020B0604020202020204" pitchFamily="34" charset="0"/>
                        <a:cs typeface="Arial" panose="020B0604020202020204" pitchFamily="34" charset="0"/>
                      </a:endParaRP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Οικονομικά </a:t>
                      </a:r>
                    </a:p>
                    <a:p>
                      <a:pPr marL="342900" indent="-342900">
                        <a:buAutoNum type="arabicPeriod"/>
                      </a:pPr>
                      <a:r>
                        <a:rPr kumimoji="0" lang="el-GR" sz="2000" kern="1200" baseline="0" dirty="0">
                          <a:solidFill>
                            <a:schemeClr val="dk1"/>
                          </a:solidFill>
                          <a:latin typeface="Arial" panose="020B0604020202020204" pitchFamily="34" charset="0"/>
                          <a:ea typeface="+mn-ea"/>
                          <a:cs typeface="Arial" panose="020B0604020202020204" pitchFamily="34" charset="0"/>
                        </a:rPr>
                        <a:t>Αγγλικά </a:t>
                      </a:r>
                      <a:endParaRPr lang="el-GR" sz="2000" dirty="0">
                        <a:latin typeface="Arial" panose="020B0604020202020204" pitchFamily="34" charset="0"/>
                        <a:cs typeface="Arial" panose="020B0604020202020204" pitchFamily="34" charset="0"/>
                      </a:endParaRPr>
                    </a:p>
                  </a:txBody>
                  <a:tcPr>
                    <a:solidFill>
                      <a:srgbClr val="FFFF66"/>
                    </a:solidFill>
                  </a:tcPr>
                </a:tc>
                <a:tc>
                  <a:txBody>
                    <a:bodyPr/>
                    <a:lstStyle/>
                    <a:p>
                      <a:r>
                        <a:rPr kumimoji="0" lang="el-GR" sz="1800" b="1" kern="1200" baseline="0" dirty="0">
                          <a:solidFill>
                            <a:schemeClr val="dk1"/>
                          </a:solidFill>
                          <a:latin typeface="Arial" panose="020B0604020202020204" pitchFamily="34" charset="0"/>
                          <a:ea typeface="+mn-ea"/>
                          <a:cs typeface="Arial" panose="020B0604020202020204" pitchFamily="34" charset="0"/>
                        </a:rPr>
                        <a:t> </a:t>
                      </a:r>
                    </a:p>
                    <a:p>
                      <a:r>
                        <a:rPr kumimoji="0" lang="el-GR" sz="2000" b="1" kern="1200" baseline="0" dirty="0">
                          <a:solidFill>
                            <a:schemeClr val="dk1"/>
                          </a:solidFill>
                          <a:latin typeface="Arial" panose="020B0604020202020204" pitchFamily="34" charset="0"/>
                          <a:ea typeface="+mn-ea"/>
                          <a:cs typeface="Arial" panose="020B0604020202020204" pitchFamily="34" charset="0"/>
                        </a:rPr>
                        <a:t>     Κ5    Εμπορίου και Υπηρεσιών</a:t>
                      </a:r>
                    </a:p>
                    <a:p>
                      <a:endParaRPr kumimoji="0" lang="el-GR" sz="400" b="1" kern="1200" baseline="0" dirty="0">
                        <a:solidFill>
                          <a:schemeClr val="dk1"/>
                        </a:solidFill>
                        <a:latin typeface="Arial" panose="020B0604020202020204" pitchFamily="34" charset="0"/>
                        <a:ea typeface="+mn-ea"/>
                        <a:cs typeface="Arial" panose="020B0604020202020204" pitchFamily="34" charset="0"/>
                      </a:endParaRPr>
                    </a:p>
                    <a:p>
                      <a:r>
                        <a:rPr kumimoji="0" lang="el-GR" sz="2000" b="1" kern="1200" baseline="0" dirty="0">
                          <a:solidFill>
                            <a:schemeClr val="dk1"/>
                          </a:solidFill>
                          <a:latin typeface="Arial" panose="020B0604020202020204" pitchFamily="34" charset="0"/>
                          <a:ea typeface="+mn-ea"/>
                          <a:cs typeface="Arial" panose="020B0604020202020204" pitchFamily="34" charset="0"/>
                        </a:rPr>
                        <a:t>     Κ6    Καλών Τεχνών</a:t>
                      </a:r>
                      <a:endParaRPr lang="el-GR" sz="2000" dirty="0">
                        <a:latin typeface="Arial" panose="020B0604020202020204" pitchFamily="34" charset="0"/>
                        <a:cs typeface="Arial" panose="020B0604020202020204" pitchFamily="34" charset="0"/>
                      </a:endParaRPr>
                    </a:p>
                  </a:txBody>
                  <a:tcPr>
                    <a:solidFill>
                      <a:srgbClr val="FFFF66"/>
                    </a:solidFill>
                  </a:tcPr>
                </a:tc>
                <a:extLst>
                  <a:ext uri="{0D108BD9-81ED-4DB2-BD59-A6C34878D82A}">
                    <a16:rowId xmlns:a16="http://schemas.microsoft.com/office/drawing/2014/main" val="10004"/>
                  </a:ext>
                </a:extLst>
              </a:tr>
            </a:tbl>
          </a:graphicData>
        </a:graphic>
      </p:graphicFrame>
      <p:sp>
        <p:nvSpPr>
          <p:cNvPr id="5" name="Title 4">
            <a:extLst>
              <a:ext uri="{FF2B5EF4-FFF2-40B4-BE49-F238E27FC236}">
                <a16:creationId xmlns:a16="http://schemas.microsoft.com/office/drawing/2014/main" id="{7ECAF5BF-8154-464D-AF99-151CC6D52024}"/>
              </a:ext>
            </a:extLst>
          </p:cNvPr>
          <p:cNvSpPr>
            <a:spLocks noGrp="1"/>
          </p:cNvSpPr>
          <p:nvPr>
            <p:ph type="title"/>
          </p:nvPr>
        </p:nvSpPr>
        <p:spPr>
          <a:xfrm>
            <a:off x="1666875" y="178739"/>
            <a:ext cx="8858250" cy="414403"/>
          </a:xfrm>
        </p:spPr>
        <p:txBody>
          <a:bodyPr>
            <a:noAutofit/>
          </a:bodyPr>
          <a:lstStyle/>
          <a:p>
            <a:pPr algn="ctr"/>
            <a:r>
              <a:rPr lang="el-GR" sz="3200" b="1" dirty="0">
                <a:solidFill>
                  <a:srgbClr val="002060"/>
                </a:solidFill>
                <a:highlight>
                  <a:srgbClr val="FFFF00"/>
                </a:highlight>
              </a:rPr>
              <a:t>Ο.Μ.Π. και </a:t>
            </a:r>
            <a:r>
              <a:rPr lang="el-GR" sz="3200" b="1" dirty="0" err="1">
                <a:solidFill>
                  <a:srgbClr val="002060"/>
                </a:solidFill>
                <a:highlight>
                  <a:srgbClr val="FFFF00"/>
                </a:highlight>
              </a:rPr>
              <a:t>Κατευθυνσεις</a:t>
            </a:r>
            <a:r>
              <a:rPr lang="el-GR" sz="3200" b="1" dirty="0">
                <a:solidFill>
                  <a:srgbClr val="002060"/>
                </a:solidFill>
                <a:highlight>
                  <a:srgbClr val="FFFF00"/>
                </a:highlight>
              </a:rPr>
              <a:t> Β’ και Γ’ </a:t>
            </a:r>
            <a:r>
              <a:rPr lang="el-GR" sz="3200" b="1" dirty="0" err="1">
                <a:solidFill>
                  <a:srgbClr val="002060"/>
                </a:solidFill>
                <a:highlight>
                  <a:srgbClr val="FFFF00"/>
                </a:highlight>
              </a:rPr>
              <a:t>Λυκειου</a:t>
            </a:r>
            <a:endParaRPr lang="en-US" sz="3200" b="1" dirty="0">
              <a:solidFill>
                <a:srgbClr val="002060"/>
              </a:solidFill>
              <a:highlight>
                <a:srgbClr val="FFFF00"/>
              </a:highlight>
            </a:endParaRPr>
          </a:p>
        </p:txBody>
      </p:sp>
      <p:sp>
        <p:nvSpPr>
          <p:cNvPr id="6" name="Arrow: Right 5">
            <a:extLst>
              <a:ext uri="{FF2B5EF4-FFF2-40B4-BE49-F238E27FC236}">
                <a16:creationId xmlns:a16="http://schemas.microsoft.com/office/drawing/2014/main" id="{D76E23DD-23A1-4981-90A0-656689D113EA}"/>
              </a:ext>
            </a:extLst>
          </p:cNvPr>
          <p:cNvSpPr/>
          <p:nvPr/>
        </p:nvSpPr>
        <p:spPr>
          <a:xfrm>
            <a:off x="5111565" y="2054015"/>
            <a:ext cx="791978"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DBC6E065-DB6B-4F63-BFFF-EA46DAEDB649}"/>
              </a:ext>
            </a:extLst>
          </p:cNvPr>
          <p:cNvSpPr/>
          <p:nvPr/>
        </p:nvSpPr>
        <p:spPr>
          <a:xfrm>
            <a:off x="5082152" y="3510979"/>
            <a:ext cx="791978" cy="4320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A6A5B9B-44DF-457E-A59C-20432619B982}"/>
              </a:ext>
            </a:extLst>
          </p:cNvPr>
          <p:cNvSpPr/>
          <p:nvPr/>
        </p:nvSpPr>
        <p:spPr>
          <a:xfrm>
            <a:off x="5111565" y="4852299"/>
            <a:ext cx="791978"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F252E24-06D6-4FBD-97A7-399CFC73D33B}"/>
              </a:ext>
            </a:extLst>
          </p:cNvPr>
          <p:cNvSpPr/>
          <p:nvPr/>
        </p:nvSpPr>
        <p:spPr>
          <a:xfrm flipV="1">
            <a:off x="5111565" y="5923979"/>
            <a:ext cx="762565" cy="38528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AA9F439-BAD9-4CFB-8DE0-6CAA244BAADC}" type="slidenum">
              <a:rPr lang="en-GB" smtClean="0"/>
              <a:t>9</a:t>
            </a:fld>
            <a:endParaRPr lang="en-GB"/>
          </a:p>
        </p:txBody>
      </p:sp>
      <p:sp>
        <p:nvSpPr>
          <p:cNvPr id="10" name="Footer Placeholder 9"/>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1105564294"/>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7210</TotalTime>
  <Words>2031</Words>
  <Application>Microsoft Office PowerPoint</Application>
  <PresentationFormat>Widescreen</PresentationFormat>
  <Paragraphs>660</Paragraphs>
  <Slides>30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SimSun</vt:lpstr>
      <vt:lpstr>Arial</vt:lpstr>
      <vt:lpstr>Arial Narrow</vt:lpstr>
      <vt:lpstr>Arial Unicode MS</vt:lpstr>
      <vt:lpstr>Calibri</vt:lpstr>
      <vt:lpstr>Times New Roman</vt:lpstr>
      <vt:lpstr>Trebuchet MS</vt:lpstr>
      <vt:lpstr>Tw Cen MT</vt:lpstr>
      <vt:lpstr>Wingdings</vt:lpstr>
      <vt:lpstr>Wingdings 3</vt:lpstr>
      <vt:lpstr>Circuit</vt:lpstr>
      <vt:lpstr>PowerPoint Presentation</vt:lpstr>
      <vt:lpstr>ΚατηγορΙες ΜαθημΑτων και  Περιοδοι ΔιδασκαλΙας ανΑ τΑξη στο ΛΥκειο </vt:lpstr>
      <vt:lpstr>PowerPoint Presentation</vt:lpstr>
      <vt:lpstr>PowerPoint Presentation</vt:lpstr>
      <vt:lpstr>Επιλογη μιασ ομαδασ μαθηματων προσανατολισμου (ΟΜΠ)</vt:lpstr>
      <vt:lpstr>ΕξεταζΟμενα ΜαθΗματα Α’ ΛυκεΙου </vt:lpstr>
      <vt:lpstr>PowerPoint Presentation</vt:lpstr>
      <vt:lpstr>PowerPoint Presentation</vt:lpstr>
      <vt:lpstr>Ο.Μ.Π. και Κατευθυνσεις Β’ και Γ’ Λυκειου</vt:lpstr>
      <vt:lpstr>PowerPoint Presentation</vt:lpstr>
      <vt:lpstr>Κ1 - ΚατεΥθυνση ΚλαΣικΩν και         ΑνθρωπιστικΩν ΣπουδΩν </vt:lpstr>
      <vt:lpstr>Κ2 - ΚατεΥθυνση ΞΕνων ΓλωσσΩν         και ΕυρωπαϊκΩν ΣπουδΩν </vt:lpstr>
      <vt:lpstr>ΚΑΤΕΥΘΥΝΣΕΙΣ ΚΑΙ ΕΝΔΕΙΚΤΙΚΕΣ ΣΠΟΥΔΕΣ</vt:lpstr>
      <vt:lpstr>Κ3 - ΚατεΥθυνση ΘετικΩν ΕπιστημΩν/         ΒιοεπιστημΩν/ΠληροφορικΗς/ΤεχνολογΙας</vt:lpstr>
      <vt:lpstr>ΚΑΤΕΥΘΥΝΣΗ ΚΑΙ ΕΝΔΕΙΚΤΙΚΕΣ ΣΠΟΥΔΕΣ</vt:lpstr>
      <vt:lpstr>Κ4 - ΚατεΥθυνση ΟικονομικΩν ΕπιστημΩν</vt:lpstr>
      <vt:lpstr>ΚΑΤΕΥΘΥΝΣΗ ΚΑΙ ΕΝΔΕΙΚΤΙΚΕΣ ΣΠΟΥΔΕΣ</vt:lpstr>
      <vt:lpstr>Κ5 - ΚατεΥθυνση ΕμπορΙου &amp; ΥπηρεσιΩν</vt:lpstr>
      <vt:lpstr>ΚΑΤΕΥΘΥΝΣΗ ΚΑΙ ΕΝΔΕΙΚΤΙΚΕΣ ΣΠΟΥΔΕΣ</vt:lpstr>
      <vt:lpstr>Κ6 - ΚατεΥθυνση ΚαλΩν ΤεχνΩν</vt:lpstr>
      <vt:lpstr>ΚΑΤΕΥΘΥΝΣΗ ΚΑΙ ΕΝΔΕΙΚΤΙΚΕΣ ΣΠΟΥΔΕΣ</vt:lpstr>
      <vt:lpstr>ΣΠΟΥΔΕΣ (ΕΝΔΕΙΚΤΙΚΕΣ) ΑΠΟ οΛΕΣ ΤΙΣ ΚΑΤΕΥΘΥΝΣΕΙΣ (αναλογα με τα μαθηματα επιλογης στη Β΄ και Γ΄ Λυκειου)</vt:lpstr>
      <vt:lpstr>ΕΞΕΤΑΖΟΜΕΝΑ ΜΑΘΗΜΑΤΑ  Β΄ ΚΑΙ Γ΄ ΛΥΚΕΙΟΥ </vt:lpstr>
      <vt:lpstr>ΕξετΑσεις ΜετΑταξης</vt:lpstr>
      <vt:lpstr>PowerPoint Presentation</vt:lpstr>
      <vt:lpstr>PowerPoint Presentation</vt:lpstr>
      <vt:lpstr>ΕσπερινΑ ΣχολεΙα   (ΓυμνΑσιο – Λυκειο)</vt:lpstr>
      <vt:lpstr>PowerPoint Presentation</vt:lpstr>
      <vt:lpstr>PowerPoint Presentation</vt:lpstr>
      <vt:lpstr>ΠΕΡΙΕΚΤΙΚΗ ΑΝΑΦΟΡΑ ΕΓΚΡΙΤΩΝ  ΙΣΤΟΣΕΛΙΔΩΝ: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YSEA</cp:lastModifiedBy>
  <cp:revision>1053</cp:revision>
  <cp:lastPrinted>2022-10-27T07:02:55Z</cp:lastPrinted>
  <dcterms:created xsi:type="dcterms:W3CDTF">2019-11-19T06:58:28Z</dcterms:created>
  <dcterms:modified xsi:type="dcterms:W3CDTF">2023-02-21T10:56:31Z</dcterms:modified>
</cp:coreProperties>
</file>