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notesMasterIdLst>
    <p:notesMasterId r:id="rId35"/>
  </p:notesMasterIdLst>
  <p:handoutMasterIdLst>
    <p:handoutMasterId r:id="rId36"/>
  </p:handoutMasterIdLst>
  <p:sldIdLst>
    <p:sldId id="296" r:id="rId2"/>
    <p:sldId id="334" r:id="rId3"/>
    <p:sldId id="310" r:id="rId4"/>
    <p:sldId id="297" r:id="rId5"/>
    <p:sldId id="258" r:id="rId6"/>
    <p:sldId id="259" r:id="rId7"/>
    <p:sldId id="261" r:id="rId8"/>
    <p:sldId id="331" r:id="rId9"/>
    <p:sldId id="338" r:id="rId10"/>
    <p:sldId id="312" r:id="rId11"/>
    <p:sldId id="313" r:id="rId12"/>
    <p:sldId id="314" r:id="rId13"/>
    <p:sldId id="315" r:id="rId14"/>
    <p:sldId id="318" r:id="rId15"/>
    <p:sldId id="321" r:id="rId16"/>
    <p:sldId id="316" r:id="rId17"/>
    <p:sldId id="324" r:id="rId18"/>
    <p:sldId id="309" r:id="rId19"/>
    <p:sldId id="341" r:id="rId20"/>
    <p:sldId id="342" r:id="rId21"/>
    <p:sldId id="343" r:id="rId22"/>
    <p:sldId id="327" r:id="rId23"/>
    <p:sldId id="328" r:id="rId24"/>
    <p:sldId id="329" r:id="rId25"/>
    <p:sldId id="330" r:id="rId26"/>
    <p:sldId id="339" r:id="rId27"/>
    <p:sldId id="306" r:id="rId28"/>
    <p:sldId id="335" r:id="rId29"/>
    <p:sldId id="337" r:id="rId30"/>
    <p:sldId id="340" r:id="rId31"/>
    <p:sldId id="332" r:id="rId32"/>
    <p:sldId id="333" r:id="rId33"/>
    <p:sldId id="290" r:id="rId34"/>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4770"/>
    <a:srgbClr val="0F371B"/>
    <a:srgbClr val="4B4B4B"/>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7842" autoAdjust="0"/>
  </p:normalViewPr>
  <p:slideViewPr>
    <p:cSldViewPr snapToGrid="0">
      <p:cViewPr varScale="1">
        <p:scale>
          <a:sx n="90" d="100"/>
          <a:sy n="90" d="100"/>
        </p:scale>
        <p:origin x="1332" y="-22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E655A562-1728-47B3-BC76-77361FAE0E58}" type="datetimeFigureOut">
              <a:rPr lang="en-GB" smtClean="0"/>
              <a:t>06/02/2024</a:t>
            </a:fld>
            <a:endParaRPr lang="en-GB"/>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BBEEE3BE-252F-4B09-BE8A-92F8234D17C8}" type="slidenum">
              <a:rPr lang="en-GB" smtClean="0"/>
              <a:t>‹#›</a:t>
            </a:fld>
            <a:endParaRPr lang="en-GB"/>
          </a:p>
        </p:txBody>
      </p:sp>
    </p:spTree>
    <p:extLst>
      <p:ext uri="{BB962C8B-B14F-4D97-AF65-F5344CB8AC3E}">
        <p14:creationId xmlns:p14="http://schemas.microsoft.com/office/powerpoint/2010/main" val="29954848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46C87E9C-6995-4FE7-BD68-E125B313AE8F}" type="datetimeFigureOut">
              <a:rPr lang="en-US" smtClean="0"/>
              <a:t>2/6/2024</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8F32CB35-F9BC-4457-A0CE-DB58610F4B05}" type="slidenum">
              <a:rPr lang="en-US" smtClean="0"/>
              <a:t>‹#›</a:t>
            </a:fld>
            <a:endParaRPr lang="en-US"/>
          </a:p>
        </p:txBody>
      </p:sp>
    </p:spTree>
    <p:extLst>
      <p:ext uri="{BB962C8B-B14F-4D97-AF65-F5344CB8AC3E}">
        <p14:creationId xmlns:p14="http://schemas.microsoft.com/office/powerpoint/2010/main" val="27375185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32CB35-F9BC-4457-A0CE-DB58610F4B05}" type="slidenum">
              <a:rPr lang="en-US" smtClean="0"/>
              <a:t>1</a:t>
            </a:fld>
            <a:endParaRPr lang="en-US" dirty="0"/>
          </a:p>
        </p:txBody>
      </p:sp>
    </p:spTree>
    <p:extLst>
      <p:ext uri="{BB962C8B-B14F-4D97-AF65-F5344CB8AC3E}">
        <p14:creationId xmlns:p14="http://schemas.microsoft.com/office/powerpoint/2010/main" val="14453222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32CB35-F9BC-4457-A0CE-DB58610F4B05}" type="slidenum">
              <a:rPr lang="en-US" smtClean="0"/>
              <a:t>16</a:t>
            </a:fld>
            <a:endParaRPr lang="en-US"/>
          </a:p>
        </p:txBody>
      </p:sp>
    </p:spTree>
    <p:extLst>
      <p:ext uri="{BB962C8B-B14F-4D97-AF65-F5344CB8AC3E}">
        <p14:creationId xmlns:p14="http://schemas.microsoft.com/office/powerpoint/2010/main" val="3486721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0:notes"/>
          <p:cNvSpPr txBox="1">
            <a:spLocks noGrp="1"/>
          </p:cNvSpPr>
          <p:nvPr>
            <p:ph type="body" idx="1"/>
          </p:nvPr>
        </p:nvSpPr>
        <p:spPr>
          <a:xfrm>
            <a:off x="679750" y="4690250"/>
            <a:ext cx="5438125" cy="4443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70" name="Google Shape;170;p10:notes"/>
          <p:cNvSpPr>
            <a:spLocks noGrp="1" noRot="1" noChangeAspect="1"/>
          </p:cNvSpPr>
          <p:nvPr>
            <p:ph type="sldImg" idx="2"/>
          </p:nvPr>
        </p:nvSpPr>
        <p:spPr>
          <a:xfrm>
            <a:off x="107950" y="739775"/>
            <a:ext cx="6583363" cy="370363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88818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32CB35-F9BC-4457-A0CE-DB58610F4B05}" type="slidenum">
              <a:rPr lang="en-US" smtClean="0"/>
              <a:t>18</a:t>
            </a:fld>
            <a:endParaRPr lang="en-US"/>
          </a:p>
        </p:txBody>
      </p:sp>
    </p:spTree>
    <p:extLst>
      <p:ext uri="{BB962C8B-B14F-4D97-AF65-F5344CB8AC3E}">
        <p14:creationId xmlns:p14="http://schemas.microsoft.com/office/powerpoint/2010/main" val="29220984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14:notes"/>
          <p:cNvSpPr txBox="1">
            <a:spLocks noGrp="1"/>
          </p:cNvSpPr>
          <p:nvPr>
            <p:ph type="body" idx="1"/>
          </p:nvPr>
        </p:nvSpPr>
        <p:spPr>
          <a:xfrm>
            <a:off x="679750" y="4690250"/>
            <a:ext cx="5438125" cy="4443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23" name="Google Shape;223;p14:notes"/>
          <p:cNvSpPr>
            <a:spLocks noGrp="1" noRot="1" noChangeAspect="1"/>
          </p:cNvSpPr>
          <p:nvPr>
            <p:ph type="sldImg" idx="2"/>
          </p:nvPr>
        </p:nvSpPr>
        <p:spPr>
          <a:xfrm>
            <a:off x="107950" y="739775"/>
            <a:ext cx="6583363" cy="370363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072907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32CB35-F9BC-4457-A0CE-DB58610F4B05}" type="slidenum">
              <a:rPr lang="en-US" smtClean="0"/>
              <a:t>23</a:t>
            </a:fld>
            <a:endParaRPr lang="en-US"/>
          </a:p>
        </p:txBody>
      </p:sp>
    </p:spTree>
    <p:extLst>
      <p:ext uri="{BB962C8B-B14F-4D97-AF65-F5344CB8AC3E}">
        <p14:creationId xmlns:p14="http://schemas.microsoft.com/office/powerpoint/2010/main" val="9077376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32CB35-F9BC-4457-A0CE-DB58610F4B05}" type="slidenum">
              <a:rPr lang="en-US" smtClean="0"/>
              <a:t>24</a:t>
            </a:fld>
            <a:endParaRPr lang="en-US"/>
          </a:p>
        </p:txBody>
      </p:sp>
    </p:spTree>
    <p:extLst>
      <p:ext uri="{BB962C8B-B14F-4D97-AF65-F5344CB8AC3E}">
        <p14:creationId xmlns:p14="http://schemas.microsoft.com/office/powerpoint/2010/main" val="9230340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32CB35-F9BC-4457-A0CE-DB58610F4B05}" type="slidenum">
              <a:rPr lang="en-US" smtClean="0"/>
              <a:t>25</a:t>
            </a:fld>
            <a:endParaRPr lang="en-US"/>
          </a:p>
        </p:txBody>
      </p:sp>
    </p:spTree>
    <p:extLst>
      <p:ext uri="{BB962C8B-B14F-4D97-AF65-F5344CB8AC3E}">
        <p14:creationId xmlns:p14="http://schemas.microsoft.com/office/powerpoint/2010/main" val="29600657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32CB35-F9BC-4457-A0CE-DB58610F4B05}" type="slidenum">
              <a:rPr lang="en-US" smtClean="0"/>
              <a:t>27</a:t>
            </a:fld>
            <a:endParaRPr lang="en-US"/>
          </a:p>
        </p:txBody>
      </p:sp>
    </p:spTree>
    <p:extLst>
      <p:ext uri="{BB962C8B-B14F-4D97-AF65-F5344CB8AC3E}">
        <p14:creationId xmlns:p14="http://schemas.microsoft.com/office/powerpoint/2010/main" val="16434336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F32CB35-F9BC-4457-A0CE-DB58610F4B05}" type="slidenum">
              <a:rPr lang="en-US" smtClean="0"/>
              <a:t>28</a:t>
            </a:fld>
            <a:endParaRPr lang="en-US"/>
          </a:p>
        </p:txBody>
      </p:sp>
    </p:spTree>
    <p:extLst>
      <p:ext uri="{BB962C8B-B14F-4D97-AF65-F5344CB8AC3E}">
        <p14:creationId xmlns:p14="http://schemas.microsoft.com/office/powerpoint/2010/main" val="5413208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F32CB35-F9BC-4457-A0CE-DB58610F4B05}" type="slidenum">
              <a:rPr lang="en-US" smtClean="0"/>
              <a:t>29</a:t>
            </a:fld>
            <a:endParaRPr lang="en-US"/>
          </a:p>
        </p:txBody>
      </p:sp>
    </p:spTree>
    <p:extLst>
      <p:ext uri="{BB962C8B-B14F-4D97-AF65-F5344CB8AC3E}">
        <p14:creationId xmlns:p14="http://schemas.microsoft.com/office/powerpoint/2010/main" val="19847667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32CB35-F9BC-4457-A0CE-DB58610F4B05}" type="slidenum">
              <a:rPr lang="en-US" smtClean="0"/>
              <a:t>4</a:t>
            </a:fld>
            <a:endParaRPr lang="en-US" dirty="0"/>
          </a:p>
        </p:txBody>
      </p:sp>
    </p:spTree>
    <p:extLst>
      <p:ext uri="{BB962C8B-B14F-4D97-AF65-F5344CB8AC3E}">
        <p14:creationId xmlns:p14="http://schemas.microsoft.com/office/powerpoint/2010/main" val="13389153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32CB35-F9BC-4457-A0CE-DB58610F4B05}" type="slidenum">
              <a:rPr lang="en-US" smtClean="0"/>
              <a:t>32</a:t>
            </a:fld>
            <a:endParaRPr lang="en-US"/>
          </a:p>
        </p:txBody>
      </p:sp>
    </p:spTree>
    <p:extLst>
      <p:ext uri="{BB962C8B-B14F-4D97-AF65-F5344CB8AC3E}">
        <p14:creationId xmlns:p14="http://schemas.microsoft.com/office/powerpoint/2010/main" val="3292486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32CB35-F9BC-4457-A0CE-DB58610F4B05}" type="slidenum">
              <a:rPr lang="en-US" smtClean="0"/>
              <a:t>5</a:t>
            </a:fld>
            <a:endParaRPr lang="en-US" dirty="0"/>
          </a:p>
        </p:txBody>
      </p:sp>
    </p:spTree>
    <p:extLst>
      <p:ext uri="{BB962C8B-B14F-4D97-AF65-F5344CB8AC3E}">
        <p14:creationId xmlns:p14="http://schemas.microsoft.com/office/powerpoint/2010/main" val="30521489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32CB35-F9BC-4457-A0CE-DB58610F4B05}" type="slidenum">
              <a:rPr lang="en-US" smtClean="0"/>
              <a:t>6</a:t>
            </a:fld>
            <a:endParaRPr lang="en-US" dirty="0"/>
          </a:p>
        </p:txBody>
      </p:sp>
    </p:spTree>
    <p:extLst>
      <p:ext uri="{BB962C8B-B14F-4D97-AF65-F5344CB8AC3E}">
        <p14:creationId xmlns:p14="http://schemas.microsoft.com/office/powerpoint/2010/main" val="3334538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32CB35-F9BC-4457-A0CE-DB58610F4B05}" type="slidenum">
              <a:rPr lang="en-US" smtClean="0"/>
              <a:t>8</a:t>
            </a:fld>
            <a:endParaRPr lang="en-US"/>
          </a:p>
        </p:txBody>
      </p:sp>
    </p:spTree>
    <p:extLst>
      <p:ext uri="{BB962C8B-B14F-4D97-AF65-F5344CB8AC3E}">
        <p14:creationId xmlns:p14="http://schemas.microsoft.com/office/powerpoint/2010/main" val="31798091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32CB35-F9BC-4457-A0CE-DB58610F4B05}" type="slidenum">
              <a:rPr lang="en-US" smtClean="0"/>
              <a:t>10</a:t>
            </a:fld>
            <a:endParaRPr lang="en-US"/>
          </a:p>
        </p:txBody>
      </p:sp>
    </p:spTree>
    <p:extLst>
      <p:ext uri="{BB962C8B-B14F-4D97-AF65-F5344CB8AC3E}">
        <p14:creationId xmlns:p14="http://schemas.microsoft.com/office/powerpoint/2010/main" val="14926515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32CB35-F9BC-4457-A0CE-DB58610F4B05}" type="slidenum">
              <a:rPr lang="en-US" smtClean="0"/>
              <a:t>11</a:t>
            </a:fld>
            <a:endParaRPr lang="en-US"/>
          </a:p>
        </p:txBody>
      </p:sp>
    </p:spTree>
    <p:extLst>
      <p:ext uri="{BB962C8B-B14F-4D97-AF65-F5344CB8AC3E}">
        <p14:creationId xmlns:p14="http://schemas.microsoft.com/office/powerpoint/2010/main" val="433828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32CB35-F9BC-4457-A0CE-DB58610F4B05}" type="slidenum">
              <a:rPr lang="en-US" smtClean="0"/>
              <a:t>14</a:t>
            </a:fld>
            <a:endParaRPr lang="en-US"/>
          </a:p>
        </p:txBody>
      </p:sp>
    </p:spTree>
    <p:extLst>
      <p:ext uri="{BB962C8B-B14F-4D97-AF65-F5344CB8AC3E}">
        <p14:creationId xmlns:p14="http://schemas.microsoft.com/office/powerpoint/2010/main" val="32622907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14:notes"/>
          <p:cNvSpPr txBox="1">
            <a:spLocks noGrp="1"/>
          </p:cNvSpPr>
          <p:nvPr>
            <p:ph type="body" idx="1"/>
          </p:nvPr>
        </p:nvSpPr>
        <p:spPr>
          <a:xfrm>
            <a:off x="679750" y="4690250"/>
            <a:ext cx="5438125" cy="4443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23" name="Google Shape;223;p14:notes"/>
          <p:cNvSpPr>
            <a:spLocks noGrp="1" noRot="1" noChangeAspect="1"/>
          </p:cNvSpPr>
          <p:nvPr>
            <p:ph type="sldImg" idx="2"/>
          </p:nvPr>
        </p:nvSpPr>
        <p:spPr>
          <a:xfrm>
            <a:off x="107950" y="739775"/>
            <a:ext cx="6583363" cy="370363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843358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4CAA14D-0B13-477E-B1EB-D43EC0B8E8EF}" type="datetime1">
              <a:rPr lang="en-GB" smtClean="0"/>
              <a:t>06/02/2024</a:t>
            </a:fld>
            <a:endParaRPr lang="en-GB"/>
          </a:p>
        </p:txBody>
      </p:sp>
      <p:sp>
        <p:nvSpPr>
          <p:cNvPr id="5" name="Footer Placeholder 4"/>
          <p:cNvSpPr>
            <a:spLocks noGrp="1"/>
          </p:cNvSpPr>
          <p:nvPr>
            <p:ph type="ftr" sz="quarter" idx="11"/>
          </p:nvPr>
        </p:nvSpPr>
        <p:spPr/>
        <p:txBody>
          <a:bodyPr/>
          <a:lstStyle/>
          <a:p>
            <a:r>
              <a:rPr lang="el-GR" smtClean="0"/>
              <a:t>ΥΣΕΑ, 5 Φεβρουαρίου 2024</a:t>
            </a:r>
            <a:endParaRPr lang="en-GB"/>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EAA9F439-BAD9-4CFB-8DE0-6CAA244BAADC}" type="slidenum">
              <a:rPr lang="en-GB" smtClean="0"/>
              <a:t>‹#›</a:t>
            </a:fld>
            <a:endParaRPr lang="en-GB"/>
          </a:p>
        </p:txBody>
      </p:sp>
    </p:spTree>
    <p:extLst>
      <p:ext uri="{BB962C8B-B14F-4D97-AF65-F5344CB8AC3E}">
        <p14:creationId xmlns:p14="http://schemas.microsoft.com/office/powerpoint/2010/main" val="3879104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85AF232-0DF5-459F-AE42-AA6F5A518474}" type="datetime1">
              <a:rPr lang="en-GB" smtClean="0"/>
              <a:t>06/02/2024</a:t>
            </a:fld>
            <a:endParaRPr lang="en-GB"/>
          </a:p>
        </p:txBody>
      </p:sp>
      <p:sp>
        <p:nvSpPr>
          <p:cNvPr id="5" name="Footer Placeholder 4"/>
          <p:cNvSpPr>
            <a:spLocks noGrp="1"/>
          </p:cNvSpPr>
          <p:nvPr>
            <p:ph type="ftr" sz="quarter" idx="11"/>
          </p:nvPr>
        </p:nvSpPr>
        <p:spPr/>
        <p:txBody>
          <a:bodyPr/>
          <a:lstStyle/>
          <a:p>
            <a:r>
              <a:rPr lang="el-GR" smtClean="0"/>
              <a:t>ΥΣΕΑ, 5 Φεβρουαρίου 2024</a:t>
            </a:r>
            <a:endParaRPr lang="en-GB"/>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EAA9F439-BAD9-4CFB-8DE0-6CAA244BAADC}" type="slidenum">
              <a:rPr lang="en-GB" smtClean="0"/>
              <a:t>‹#›</a:t>
            </a:fld>
            <a:endParaRPr lang="en-GB"/>
          </a:p>
        </p:txBody>
      </p:sp>
    </p:spTree>
    <p:extLst>
      <p:ext uri="{BB962C8B-B14F-4D97-AF65-F5344CB8AC3E}">
        <p14:creationId xmlns:p14="http://schemas.microsoft.com/office/powerpoint/2010/main" val="2064948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6BC8438-116D-41B9-9590-05BFBC5BB09C}" type="datetime1">
              <a:rPr lang="en-GB" smtClean="0"/>
              <a:t>06/02/2024</a:t>
            </a:fld>
            <a:endParaRPr lang="en-GB"/>
          </a:p>
        </p:txBody>
      </p:sp>
      <p:sp>
        <p:nvSpPr>
          <p:cNvPr id="5" name="Footer Placeholder 4"/>
          <p:cNvSpPr>
            <a:spLocks noGrp="1"/>
          </p:cNvSpPr>
          <p:nvPr>
            <p:ph type="ftr" sz="quarter" idx="11"/>
          </p:nvPr>
        </p:nvSpPr>
        <p:spPr/>
        <p:txBody>
          <a:bodyPr/>
          <a:lstStyle/>
          <a:p>
            <a:r>
              <a:rPr lang="el-GR" smtClean="0"/>
              <a:t>ΥΣΕΑ, 5 Φεβρουαρίου 2024</a:t>
            </a:r>
            <a:endParaRPr lang="en-GB"/>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EAA9F439-BAD9-4CFB-8DE0-6CAA244BAADC}" type="slidenum">
              <a:rPr lang="en-GB" smtClean="0"/>
              <a:t>‹#›</a:t>
            </a:fld>
            <a:endParaRPr lang="en-GB"/>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5411189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5F614E8E-F5DA-4A46-8707-23CE147BE7DB}" type="datetime1">
              <a:rPr lang="en-GB" smtClean="0"/>
              <a:t>06/02/2024</a:t>
            </a:fld>
            <a:endParaRPr lang="en-GB"/>
          </a:p>
        </p:txBody>
      </p:sp>
      <p:sp>
        <p:nvSpPr>
          <p:cNvPr id="6" name="Footer Placeholder 5"/>
          <p:cNvSpPr>
            <a:spLocks noGrp="1"/>
          </p:cNvSpPr>
          <p:nvPr>
            <p:ph type="ftr" sz="quarter" idx="11"/>
          </p:nvPr>
        </p:nvSpPr>
        <p:spPr/>
        <p:txBody>
          <a:bodyPr/>
          <a:lstStyle/>
          <a:p>
            <a:r>
              <a:rPr lang="el-GR" smtClean="0"/>
              <a:t>ΥΣΕΑ, 5 Φεβρουαρίου 2024</a:t>
            </a:r>
            <a:endParaRPr lang="en-GB"/>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AA9F439-BAD9-4CFB-8DE0-6CAA244BAADC}" type="slidenum">
              <a:rPr lang="en-GB" smtClean="0"/>
              <a:t>‹#›</a:t>
            </a:fld>
            <a:endParaRPr lang="en-GB"/>
          </a:p>
        </p:txBody>
      </p:sp>
    </p:spTree>
    <p:extLst>
      <p:ext uri="{BB962C8B-B14F-4D97-AF65-F5344CB8AC3E}">
        <p14:creationId xmlns:p14="http://schemas.microsoft.com/office/powerpoint/2010/main" val="42825775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655FC57F-5C8F-44F7-B155-775AAD807F90}" type="datetime1">
              <a:rPr lang="en-GB" smtClean="0"/>
              <a:t>06/02/2024</a:t>
            </a:fld>
            <a:endParaRPr lang="en-GB"/>
          </a:p>
        </p:txBody>
      </p:sp>
      <p:sp>
        <p:nvSpPr>
          <p:cNvPr id="6" name="Footer Placeholder 5"/>
          <p:cNvSpPr>
            <a:spLocks noGrp="1"/>
          </p:cNvSpPr>
          <p:nvPr>
            <p:ph type="ftr" sz="quarter" idx="11"/>
          </p:nvPr>
        </p:nvSpPr>
        <p:spPr/>
        <p:txBody>
          <a:bodyPr/>
          <a:lstStyle/>
          <a:p>
            <a:r>
              <a:rPr lang="el-GR" smtClean="0"/>
              <a:t>ΥΣΕΑ, 5 Φεβρουαρίου 2024</a:t>
            </a:r>
            <a:endParaRPr lang="en-GB"/>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AA9F439-BAD9-4CFB-8DE0-6CAA244BAADC}" type="slidenum">
              <a:rPr lang="en-GB" smtClean="0"/>
              <a:t>‹#›</a:t>
            </a:fld>
            <a:endParaRPr lang="en-GB"/>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4150582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DE57375E-4210-4024-B0FA-E7A5766F097C}" type="datetime1">
              <a:rPr lang="en-GB" smtClean="0"/>
              <a:t>06/02/2024</a:t>
            </a:fld>
            <a:endParaRPr lang="en-GB"/>
          </a:p>
        </p:txBody>
      </p:sp>
      <p:sp>
        <p:nvSpPr>
          <p:cNvPr id="6" name="Footer Placeholder 5"/>
          <p:cNvSpPr>
            <a:spLocks noGrp="1"/>
          </p:cNvSpPr>
          <p:nvPr>
            <p:ph type="ftr" sz="quarter" idx="11"/>
          </p:nvPr>
        </p:nvSpPr>
        <p:spPr/>
        <p:txBody>
          <a:bodyPr/>
          <a:lstStyle/>
          <a:p>
            <a:r>
              <a:rPr lang="el-GR" smtClean="0"/>
              <a:t>ΥΣΕΑ, 5 Φεβρουαρίου 2024</a:t>
            </a:r>
            <a:endParaRPr lang="en-GB"/>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AA9F439-BAD9-4CFB-8DE0-6CAA244BAADC}" type="slidenum">
              <a:rPr lang="en-GB" smtClean="0"/>
              <a:t>‹#›</a:t>
            </a:fld>
            <a:endParaRPr lang="en-GB"/>
          </a:p>
        </p:txBody>
      </p:sp>
    </p:spTree>
    <p:extLst>
      <p:ext uri="{BB962C8B-B14F-4D97-AF65-F5344CB8AC3E}">
        <p14:creationId xmlns:p14="http://schemas.microsoft.com/office/powerpoint/2010/main" val="30174150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6DC00B9-41D0-4DA5-B42B-9DA0B0DD56CE}" type="datetime1">
              <a:rPr lang="en-GB" smtClean="0"/>
              <a:t>06/02/2024</a:t>
            </a:fld>
            <a:endParaRPr lang="en-GB"/>
          </a:p>
        </p:txBody>
      </p:sp>
      <p:sp>
        <p:nvSpPr>
          <p:cNvPr id="5" name="Footer Placeholder 4"/>
          <p:cNvSpPr>
            <a:spLocks noGrp="1"/>
          </p:cNvSpPr>
          <p:nvPr>
            <p:ph type="ftr" sz="quarter" idx="11"/>
          </p:nvPr>
        </p:nvSpPr>
        <p:spPr/>
        <p:txBody>
          <a:bodyPr/>
          <a:lstStyle/>
          <a:p>
            <a:r>
              <a:rPr lang="el-GR" smtClean="0"/>
              <a:t>ΥΣΕΑ, 5 Φεβρουαρίου 2024</a:t>
            </a:r>
            <a:endParaRPr lang="en-GB"/>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AA9F439-BAD9-4CFB-8DE0-6CAA244BAADC}" type="slidenum">
              <a:rPr lang="en-GB" smtClean="0"/>
              <a:t>‹#›</a:t>
            </a:fld>
            <a:endParaRPr lang="en-GB"/>
          </a:p>
        </p:txBody>
      </p:sp>
    </p:spTree>
    <p:extLst>
      <p:ext uri="{BB962C8B-B14F-4D97-AF65-F5344CB8AC3E}">
        <p14:creationId xmlns:p14="http://schemas.microsoft.com/office/powerpoint/2010/main" val="35058349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8158D8F-CA18-4EC0-9E3C-FE4288CBC1B8}" type="datetime1">
              <a:rPr lang="en-GB" smtClean="0"/>
              <a:t>06/02/2024</a:t>
            </a:fld>
            <a:endParaRPr lang="en-GB"/>
          </a:p>
        </p:txBody>
      </p:sp>
      <p:sp>
        <p:nvSpPr>
          <p:cNvPr id="5" name="Footer Placeholder 4"/>
          <p:cNvSpPr>
            <a:spLocks noGrp="1"/>
          </p:cNvSpPr>
          <p:nvPr>
            <p:ph type="ftr" sz="quarter" idx="11"/>
          </p:nvPr>
        </p:nvSpPr>
        <p:spPr/>
        <p:txBody>
          <a:bodyPr/>
          <a:lstStyle/>
          <a:p>
            <a:r>
              <a:rPr lang="el-GR" smtClean="0"/>
              <a:t>ΥΣΕΑ, 5 Φεβρουαρίου 2024</a:t>
            </a:r>
            <a:endParaRPr lang="en-GB"/>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AA9F439-BAD9-4CFB-8DE0-6CAA244BAADC}" type="slidenum">
              <a:rPr lang="en-GB" smtClean="0"/>
              <a:t>‹#›</a:t>
            </a:fld>
            <a:endParaRPr lang="en-GB"/>
          </a:p>
        </p:txBody>
      </p:sp>
    </p:spTree>
    <p:extLst>
      <p:ext uri="{BB962C8B-B14F-4D97-AF65-F5344CB8AC3E}">
        <p14:creationId xmlns:p14="http://schemas.microsoft.com/office/powerpoint/2010/main" val="1126144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FB0D83A-4A9B-422F-B7A5-DFD1EF1735FC}" type="datetime1">
              <a:rPr lang="en-GB" smtClean="0"/>
              <a:t>06/02/2024</a:t>
            </a:fld>
            <a:endParaRPr lang="en-GB"/>
          </a:p>
        </p:txBody>
      </p:sp>
      <p:sp>
        <p:nvSpPr>
          <p:cNvPr id="5" name="Footer Placeholder 4"/>
          <p:cNvSpPr>
            <a:spLocks noGrp="1"/>
          </p:cNvSpPr>
          <p:nvPr>
            <p:ph type="ftr" sz="quarter" idx="11"/>
          </p:nvPr>
        </p:nvSpPr>
        <p:spPr/>
        <p:txBody>
          <a:bodyPr/>
          <a:lstStyle/>
          <a:p>
            <a:r>
              <a:rPr lang="el-GR" smtClean="0"/>
              <a:t>ΥΣΕΑ, 5 Φεβρουαρίου 2024</a:t>
            </a:r>
            <a:endParaRPr lang="en-GB"/>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AA9F439-BAD9-4CFB-8DE0-6CAA244BAADC}" type="slidenum">
              <a:rPr lang="en-GB" smtClean="0"/>
              <a:t>‹#›</a:t>
            </a:fld>
            <a:endParaRPr lang="en-GB"/>
          </a:p>
        </p:txBody>
      </p:sp>
    </p:spTree>
    <p:extLst>
      <p:ext uri="{BB962C8B-B14F-4D97-AF65-F5344CB8AC3E}">
        <p14:creationId xmlns:p14="http://schemas.microsoft.com/office/powerpoint/2010/main" val="21818397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D913E39-0676-4E4A-B08E-73F9D499513F}" type="datetime1">
              <a:rPr lang="en-GB" smtClean="0"/>
              <a:t>06/02/2024</a:t>
            </a:fld>
            <a:endParaRPr lang="en-GB"/>
          </a:p>
        </p:txBody>
      </p:sp>
      <p:sp>
        <p:nvSpPr>
          <p:cNvPr id="5" name="Footer Placeholder 4"/>
          <p:cNvSpPr>
            <a:spLocks noGrp="1"/>
          </p:cNvSpPr>
          <p:nvPr>
            <p:ph type="ftr" sz="quarter" idx="11"/>
          </p:nvPr>
        </p:nvSpPr>
        <p:spPr/>
        <p:txBody>
          <a:bodyPr/>
          <a:lstStyle/>
          <a:p>
            <a:r>
              <a:rPr lang="el-GR" smtClean="0"/>
              <a:t>ΥΣΕΑ, 5 Φεβρουαρίου 2024</a:t>
            </a:r>
            <a:endParaRPr lang="en-GB"/>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EAA9F439-BAD9-4CFB-8DE0-6CAA244BAADC}" type="slidenum">
              <a:rPr lang="en-GB" smtClean="0"/>
              <a:t>‹#›</a:t>
            </a:fld>
            <a:endParaRPr lang="en-GB"/>
          </a:p>
        </p:txBody>
      </p:sp>
    </p:spTree>
    <p:extLst>
      <p:ext uri="{BB962C8B-B14F-4D97-AF65-F5344CB8AC3E}">
        <p14:creationId xmlns:p14="http://schemas.microsoft.com/office/powerpoint/2010/main" val="4519290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D7AF52B-37C9-40FD-9EB8-9D37BDD1BAD9}" type="datetime1">
              <a:rPr lang="en-GB" smtClean="0"/>
              <a:t>06/02/2024</a:t>
            </a:fld>
            <a:endParaRPr lang="en-GB"/>
          </a:p>
        </p:txBody>
      </p:sp>
      <p:sp>
        <p:nvSpPr>
          <p:cNvPr id="6" name="Footer Placeholder 5"/>
          <p:cNvSpPr>
            <a:spLocks noGrp="1"/>
          </p:cNvSpPr>
          <p:nvPr>
            <p:ph type="ftr" sz="quarter" idx="11"/>
          </p:nvPr>
        </p:nvSpPr>
        <p:spPr/>
        <p:txBody>
          <a:bodyPr/>
          <a:lstStyle/>
          <a:p>
            <a:r>
              <a:rPr lang="el-GR" smtClean="0"/>
              <a:t>ΥΣΕΑ, 5 Φεβρουαρίου 2024</a:t>
            </a:r>
            <a:endParaRPr lang="en-GB"/>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EAA9F439-BAD9-4CFB-8DE0-6CAA244BAADC}" type="slidenum">
              <a:rPr lang="en-GB" smtClean="0"/>
              <a:t>‹#›</a:t>
            </a:fld>
            <a:endParaRPr lang="en-GB"/>
          </a:p>
        </p:txBody>
      </p:sp>
    </p:spTree>
    <p:extLst>
      <p:ext uri="{BB962C8B-B14F-4D97-AF65-F5344CB8AC3E}">
        <p14:creationId xmlns:p14="http://schemas.microsoft.com/office/powerpoint/2010/main" val="38320869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B50B7AB-4C9C-498E-AEA0-C1226DF4AF42}" type="datetime1">
              <a:rPr lang="en-GB" smtClean="0"/>
              <a:t>06/02/2024</a:t>
            </a:fld>
            <a:endParaRPr lang="en-GB"/>
          </a:p>
        </p:txBody>
      </p:sp>
      <p:sp>
        <p:nvSpPr>
          <p:cNvPr id="8" name="Footer Placeholder 7"/>
          <p:cNvSpPr>
            <a:spLocks noGrp="1"/>
          </p:cNvSpPr>
          <p:nvPr>
            <p:ph type="ftr" sz="quarter" idx="11"/>
          </p:nvPr>
        </p:nvSpPr>
        <p:spPr/>
        <p:txBody>
          <a:bodyPr/>
          <a:lstStyle/>
          <a:p>
            <a:r>
              <a:rPr lang="el-GR" smtClean="0"/>
              <a:t>ΥΣΕΑ, 5 Φεβρουαρίου 2024</a:t>
            </a:r>
            <a:endParaRPr lang="en-GB"/>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EAA9F439-BAD9-4CFB-8DE0-6CAA244BAADC}" type="slidenum">
              <a:rPr lang="en-GB" smtClean="0"/>
              <a:t>‹#›</a:t>
            </a:fld>
            <a:endParaRPr lang="en-GB"/>
          </a:p>
        </p:txBody>
      </p:sp>
    </p:spTree>
    <p:extLst>
      <p:ext uri="{BB962C8B-B14F-4D97-AF65-F5344CB8AC3E}">
        <p14:creationId xmlns:p14="http://schemas.microsoft.com/office/powerpoint/2010/main" val="15893736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452F289-E5B0-44F4-B67B-F2F71D4BE500}" type="datetime1">
              <a:rPr lang="en-GB" smtClean="0"/>
              <a:t>06/02/2024</a:t>
            </a:fld>
            <a:endParaRPr lang="en-GB"/>
          </a:p>
        </p:txBody>
      </p:sp>
      <p:sp>
        <p:nvSpPr>
          <p:cNvPr id="4" name="Footer Placeholder 3"/>
          <p:cNvSpPr>
            <a:spLocks noGrp="1"/>
          </p:cNvSpPr>
          <p:nvPr>
            <p:ph type="ftr" sz="quarter" idx="11"/>
          </p:nvPr>
        </p:nvSpPr>
        <p:spPr/>
        <p:txBody>
          <a:bodyPr/>
          <a:lstStyle/>
          <a:p>
            <a:r>
              <a:rPr lang="el-GR" smtClean="0"/>
              <a:t>ΥΣΕΑ, 5 Φεβρουαρίου 2024</a:t>
            </a:r>
            <a:endParaRPr lang="en-GB"/>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EAA9F439-BAD9-4CFB-8DE0-6CAA244BAADC}" type="slidenum">
              <a:rPr lang="en-GB" smtClean="0"/>
              <a:t>‹#›</a:t>
            </a:fld>
            <a:endParaRPr lang="en-GB"/>
          </a:p>
        </p:txBody>
      </p:sp>
    </p:spTree>
    <p:extLst>
      <p:ext uri="{BB962C8B-B14F-4D97-AF65-F5344CB8AC3E}">
        <p14:creationId xmlns:p14="http://schemas.microsoft.com/office/powerpoint/2010/main" val="566890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E5D4D8-A83A-4EF8-AF9E-FF5C79F9EDC2}" type="datetime1">
              <a:rPr lang="en-GB" smtClean="0"/>
              <a:t>06/02/2024</a:t>
            </a:fld>
            <a:endParaRPr lang="en-GB"/>
          </a:p>
        </p:txBody>
      </p:sp>
      <p:sp>
        <p:nvSpPr>
          <p:cNvPr id="3" name="Footer Placeholder 2"/>
          <p:cNvSpPr>
            <a:spLocks noGrp="1"/>
          </p:cNvSpPr>
          <p:nvPr>
            <p:ph type="ftr" sz="quarter" idx="11"/>
          </p:nvPr>
        </p:nvSpPr>
        <p:spPr/>
        <p:txBody>
          <a:bodyPr/>
          <a:lstStyle/>
          <a:p>
            <a:r>
              <a:rPr lang="el-GR" smtClean="0"/>
              <a:t>ΥΣΕΑ, 5 Φεβρουαρίου 2024</a:t>
            </a:r>
            <a:endParaRPr lang="en-GB"/>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EAA9F439-BAD9-4CFB-8DE0-6CAA244BAADC}" type="slidenum">
              <a:rPr lang="en-GB" smtClean="0"/>
              <a:t>‹#›</a:t>
            </a:fld>
            <a:endParaRPr lang="en-GB"/>
          </a:p>
        </p:txBody>
      </p:sp>
    </p:spTree>
    <p:extLst>
      <p:ext uri="{BB962C8B-B14F-4D97-AF65-F5344CB8AC3E}">
        <p14:creationId xmlns:p14="http://schemas.microsoft.com/office/powerpoint/2010/main" val="2025038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697138E4-4A97-4B55-9FD7-BE4BFDD9596A}" type="datetime1">
              <a:rPr lang="en-GB" smtClean="0"/>
              <a:t>06/02/2024</a:t>
            </a:fld>
            <a:endParaRPr lang="en-GB"/>
          </a:p>
        </p:txBody>
      </p:sp>
      <p:sp>
        <p:nvSpPr>
          <p:cNvPr id="6" name="Footer Placeholder 5"/>
          <p:cNvSpPr>
            <a:spLocks noGrp="1"/>
          </p:cNvSpPr>
          <p:nvPr>
            <p:ph type="ftr" sz="quarter" idx="11"/>
          </p:nvPr>
        </p:nvSpPr>
        <p:spPr/>
        <p:txBody>
          <a:bodyPr/>
          <a:lstStyle/>
          <a:p>
            <a:r>
              <a:rPr lang="el-GR" smtClean="0"/>
              <a:t>ΥΣΕΑ, 5 Φεβρουαρίου 2024</a:t>
            </a:r>
            <a:endParaRPr lang="en-GB"/>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EAA9F439-BAD9-4CFB-8DE0-6CAA244BAADC}" type="slidenum">
              <a:rPr lang="en-GB" smtClean="0"/>
              <a:t>‹#›</a:t>
            </a:fld>
            <a:endParaRPr lang="en-GB"/>
          </a:p>
        </p:txBody>
      </p:sp>
    </p:spTree>
    <p:extLst>
      <p:ext uri="{BB962C8B-B14F-4D97-AF65-F5344CB8AC3E}">
        <p14:creationId xmlns:p14="http://schemas.microsoft.com/office/powerpoint/2010/main" val="31295222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152BF6B-5983-4E37-A1EA-2F47E11CFB60}" type="datetime1">
              <a:rPr lang="en-GB" smtClean="0"/>
              <a:t>06/02/2024</a:t>
            </a:fld>
            <a:endParaRPr lang="en-GB"/>
          </a:p>
        </p:txBody>
      </p:sp>
      <p:sp>
        <p:nvSpPr>
          <p:cNvPr id="6" name="Footer Placeholder 5"/>
          <p:cNvSpPr>
            <a:spLocks noGrp="1"/>
          </p:cNvSpPr>
          <p:nvPr>
            <p:ph type="ftr" sz="quarter" idx="11"/>
          </p:nvPr>
        </p:nvSpPr>
        <p:spPr/>
        <p:txBody>
          <a:bodyPr/>
          <a:lstStyle/>
          <a:p>
            <a:r>
              <a:rPr lang="el-GR" smtClean="0"/>
              <a:t>ΥΣΕΑ, 5 Φεβρουαρίου 2024</a:t>
            </a:r>
            <a:endParaRPr lang="en-GB"/>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AA9F439-BAD9-4CFB-8DE0-6CAA244BAADC}" type="slidenum">
              <a:rPr lang="en-GB" smtClean="0"/>
              <a:t>‹#›</a:t>
            </a:fld>
            <a:endParaRPr lang="en-GB"/>
          </a:p>
        </p:txBody>
      </p:sp>
    </p:spTree>
    <p:extLst>
      <p:ext uri="{BB962C8B-B14F-4D97-AF65-F5344CB8AC3E}">
        <p14:creationId xmlns:p14="http://schemas.microsoft.com/office/powerpoint/2010/main" val="37136678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6490164E-C346-4A1F-9A61-90640B8D211A}" type="datetime1">
              <a:rPr lang="en-GB" smtClean="0"/>
              <a:t>06/02/2024</a:t>
            </a:fld>
            <a:endParaRPr lang="en-GB"/>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l-GR" smtClean="0"/>
              <a:t>ΥΣΕΑ, 5 Φεβρουαρίου 2024</a:t>
            </a:r>
            <a:endParaRPr lang="en-GB"/>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EAA9F439-BAD9-4CFB-8DE0-6CAA244BAADC}" type="slidenum">
              <a:rPr lang="en-GB" smtClean="0"/>
              <a:t>‹#›</a:t>
            </a:fld>
            <a:endParaRPr lang="en-GB"/>
          </a:p>
        </p:txBody>
      </p:sp>
    </p:spTree>
    <p:extLst>
      <p:ext uri="{BB962C8B-B14F-4D97-AF65-F5344CB8AC3E}">
        <p14:creationId xmlns:p14="http://schemas.microsoft.com/office/powerpoint/2010/main" val="2728671827"/>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Lst>
  <p:hf sldNum="0" hd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minedu.gr/"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www.minedu.gov.gr/"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hyperlink" Target="https://aeitei.gr/pdf/mixanografiko-gel-2023.pdf" TargetMode="Externa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e-nomothesia.gr/kat-ekpaideuse/deuterobathmia-ekpaideuse/ya-ph253-66947-a5-2023.html" TargetMode="External"/><Relationship Id="rId2" Type="http://schemas.openxmlformats.org/officeDocument/2006/relationships/hyperlink" Target="https://www.minedu.gov.gr/publications/docs2020/%CF%86%CE%B5%CE%BA_%CE%B5%CE%BE%CE%B5%CF%84%CE%B1%CF%83%CF%84%CE%AD%CE%B1%CF%82_%CF%8D%CE%BB%CE%B7%CF%82_%CF%80%CE%B1%CE%BD%CE%B5%CE%BB%CE%BB%CE%B1%CE%B4%CE%B9%CE%BA%CF%8E%CE%BD_2024.pdf" TargetMode="Externa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minedu.gov.gr/" TargetMode="Externa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uom.gr/assets/site/public/nodes/12186/18285-odigies_ellinon_exoteriku_2023.pdf"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minedu.gr/"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8" Type="http://schemas.openxmlformats.org/officeDocument/2006/relationships/hyperlink" Target="https://www.uom.gr/assets/site/public/nodes/12186/18285-odigies_ellinon_exoteriku_2023.pdf" TargetMode="External"/><Relationship Id="rId3" Type="http://schemas.openxmlformats.org/officeDocument/2006/relationships/hyperlink" Target="http://www.minedu.gov.gr/" TargetMode="External"/><Relationship Id="rId7" Type="http://schemas.openxmlformats.org/officeDocument/2006/relationships/hyperlink" Target="https://www.mfa.gr/cyprus/presveia" TargetMode="External"/><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hyperlink" Target="http://www.astynomia.gr/" TargetMode="External"/><Relationship Id="rId5" Type="http://schemas.openxmlformats.org/officeDocument/2006/relationships/hyperlink" Target="http://www.hellenicpolice.gr/" TargetMode="External"/><Relationship Id="rId10" Type="http://schemas.openxmlformats.org/officeDocument/2006/relationships/image" Target="../media/image3.png"/><Relationship Id="rId4" Type="http://schemas.openxmlformats.org/officeDocument/2006/relationships/hyperlink" Target="http://www.geetha.mil.gr/" TargetMode="External"/><Relationship Id="rId9" Type="http://schemas.openxmlformats.org/officeDocument/2006/relationships/hyperlink" Target="https://www.minedu.gov.gr/ellines-exoterikou-m/anakoinvseis-ell-ex/55974-18-07-23-ypovoli-ilektroniki-aitisi-symmetoxis-stis-eksetaseis-kai-mixanografikoy-deltiou-gia-tin-eisagogi-ellinon-tou-eksoterikoy-sti-g-vathmia-ekpaidefsi-etous-2025"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mfa.gr/cyprus"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990E00-9930-49CE-ADFE-6D9F8F98F4DF}"/>
              </a:ext>
            </a:extLst>
          </p:cNvPr>
          <p:cNvSpPr>
            <a:spLocks noGrp="1"/>
          </p:cNvSpPr>
          <p:nvPr>
            <p:ph type="ctrTitle"/>
          </p:nvPr>
        </p:nvSpPr>
        <p:spPr>
          <a:xfrm>
            <a:off x="2932771" y="869796"/>
            <a:ext cx="6534614" cy="2888165"/>
          </a:xfrm>
        </p:spPr>
        <p:txBody>
          <a:bodyPr>
            <a:noAutofit/>
          </a:bodyPr>
          <a:lstStyle/>
          <a:p>
            <a:pPr algn="ctr"/>
            <a:r>
              <a:rPr lang="el-GR" sz="3200" b="1" dirty="0">
                <a:solidFill>
                  <a:schemeClr val="tx1"/>
                </a:solidFill>
                <a:latin typeface="Calibri" panose="020F0502020204030204" pitchFamily="34" charset="0"/>
                <a:cs typeface="Calibri" panose="020F0502020204030204" pitchFamily="34" charset="0"/>
              </a:rPr>
              <a:t>ΟΔΗΓΙΕΣ ΓΙΑ ΤΗΝ ΕΙΣΑΓΩΓΗ ΣΤΗΝ ΤΡΙΤΟΒΑΘΜΙΑ ΕΚΠΑΙΔΕΥΣΗ ΕΛΛΑΔΑΣ</a:t>
            </a:r>
            <a:br>
              <a:rPr lang="el-GR" sz="3200" b="1" dirty="0">
                <a:solidFill>
                  <a:schemeClr val="tx1"/>
                </a:solidFill>
                <a:latin typeface="Calibri" panose="020F0502020204030204" pitchFamily="34" charset="0"/>
                <a:cs typeface="Calibri" panose="020F0502020204030204" pitchFamily="34" charset="0"/>
              </a:rPr>
            </a:br>
            <a:r>
              <a:rPr lang="el-GR" sz="3200" b="1" dirty="0">
                <a:solidFill>
                  <a:schemeClr val="tx1"/>
                </a:solidFill>
                <a:latin typeface="Calibri" panose="020F0502020204030204" pitchFamily="34" charset="0"/>
                <a:cs typeface="Calibri" panose="020F0502020204030204" pitchFamily="34" charset="0"/>
              </a:rPr>
              <a:t>ΕΛΛΗΝΩΝ ΤΟΥ ΕΞΩΤΕΡΙΚΟΥ ΚΑΙ ΤΕΚΝΩΝ ΕΛΛΗΝΩΝ ΥΠΑΛΛΗΛΩΝ ΠΟΥ ΥΠΗΡΕΤΟΥΝ ΣΤΟ ΕΞΩΤΕΡΙΚΟ</a:t>
            </a:r>
            <a:r>
              <a:rPr lang="en-US" sz="3200" b="1" dirty="0">
                <a:solidFill>
                  <a:schemeClr val="tx1"/>
                </a:solidFill>
                <a:latin typeface="Calibri" panose="020F0502020204030204" pitchFamily="34" charset="0"/>
                <a:cs typeface="Calibri" panose="020F0502020204030204" pitchFamily="34" charset="0"/>
              </a:rPr>
              <a:t/>
            </a:r>
            <a:br>
              <a:rPr lang="en-US" sz="3200" b="1" dirty="0">
                <a:solidFill>
                  <a:schemeClr val="tx1"/>
                </a:solidFill>
                <a:latin typeface="Calibri" panose="020F0502020204030204" pitchFamily="34" charset="0"/>
                <a:cs typeface="Calibri" panose="020F0502020204030204" pitchFamily="34" charset="0"/>
              </a:rPr>
            </a:br>
            <a:r>
              <a:rPr lang="el-GR" sz="3200" b="1" dirty="0" smtClean="0">
                <a:solidFill>
                  <a:schemeClr val="tx1"/>
                </a:solidFill>
                <a:latin typeface="Calibri" panose="020F0502020204030204" pitchFamily="34" charset="0"/>
                <a:cs typeface="Calibri" panose="020F0502020204030204" pitchFamily="34" charset="0"/>
              </a:rPr>
              <a:t>ΓΙΑ ΤΟ ΕΤΟΣ 202</a:t>
            </a:r>
            <a:r>
              <a:rPr lang="en-US" sz="3200" b="1" dirty="0">
                <a:solidFill>
                  <a:schemeClr val="tx1"/>
                </a:solidFill>
                <a:latin typeface="Calibri" panose="020F0502020204030204" pitchFamily="34" charset="0"/>
                <a:cs typeface="Calibri" panose="020F0502020204030204" pitchFamily="34" charset="0"/>
              </a:rPr>
              <a:t>3</a:t>
            </a:r>
            <a:r>
              <a:rPr lang="el-GR" sz="3200" b="1" dirty="0">
                <a:solidFill>
                  <a:schemeClr val="tx1"/>
                </a:solidFill>
                <a:latin typeface="Calibri" panose="020F0502020204030204" pitchFamily="34" charset="0"/>
                <a:cs typeface="Calibri" panose="020F0502020204030204" pitchFamily="34" charset="0"/>
              </a:rPr>
              <a:t>-2</a:t>
            </a:r>
            <a:r>
              <a:rPr lang="en-US" sz="3200" b="1" dirty="0">
                <a:solidFill>
                  <a:schemeClr val="tx1"/>
                </a:solidFill>
                <a:latin typeface="Calibri" panose="020F0502020204030204" pitchFamily="34" charset="0"/>
                <a:cs typeface="Calibri" panose="020F0502020204030204" pitchFamily="34" charset="0"/>
              </a:rPr>
              <a:t>4</a:t>
            </a:r>
            <a:r>
              <a:rPr lang="el-GR" sz="3200" b="1" dirty="0">
                <a:solidFill>
                  <a:schemeClr val="tx1"/>
                </a:solidFill>
                <a:latin typeface="Calibri" panose="020F0502020204030204" pitchFamily="34" charset="0"/>
                <a:cs typeface="Calibri" panose="020F0502020204030204" pitchFamily="34" charset="0"/>
              </a:rPr>
              <a:t> </a:t>
            </a:r>
          </a:p>
        </p:txBody>
      </p:sp>
      <p:sp>
        <p:nvSpPr>
          <p:cNvPr id="6" name="Footer Placeholder 5"/>
          <p:cNvSpPr>
            <a:spLocks noGrp="1"/>
          </p:cNvSpPr>
          <p:nvPr>
            <p:ph type="ftr" sz="quarter" idx="11"/>
          </p:nvPr>
        </p:nvSpPr>
        <p:spPr>
          <a:xfrm flipH="1">
            <a:off x="10203366" y="6051561"/>
            <a:ext cx="1934470" cy="751826"/>
          </a:xfrm>
        </p:spPr>
        <p:txBody>
          <a:bodyPr/>
          <a:lstStyle/>
          <a:p>
            <a:r>
              <a:rPr lang="el-GR" dirty="0"/>
              <a:t>ΥΣΕΑ, </a:t>
            </a:r>
            <a:r>
              <a:rPr lang="el-GR" dirty="0" smtClean="0"/>
              <a:t>5 Φεβρουαρίου </a:t>
            </a:r>
            <a:r>
              <a:rPr lang="el-GR" dirty="0"/>
              <a:t>202</a:t>
            </a:r>
            <a:r>
              <a:rPr lang="en-US" dirty="0"/>
              <a:t>4</a:t>
            </a:r>
            <a:endParaRPr lang="en-GB" dirty="0"/>
          </a:p>
        </p:txBody>
      </p:sp>
      <p:sp>
        <p:nvSpPr>
          <p:cNvPr id="4" name="Rectangle 3"/>
          <p:cNvSpPr/>
          <p:nvPr/>
        </p:nvSpPr>
        <p:spPr>
          <a:xfrm>
            <a:off x="959006" y="5029199"/>
            <a:ext cx="10337180" cy="1415772"/>
          </a:xfrm>
          <a:prstGeom prst="rect">
            <a:avLst/>
          </a:prstGeom>
        </p:spPr>
        <p:txBody>
          <a:bodyPr wrap="square">
            <a:spAutoFit/>
          </a:bodyPr>
          <a:lstStyle/>
          <a:p>
            <a:r>
              <a:rPr lang="el-GR" b="1" dirty="0">
                <a:latin typeface="Arial" panose="020B0604020202020204" pitchFamily="34" charset="0"/>
                <a:ea typeface="Arial"/>
                <a:cs typeface="Arial" panose="020B0604020202020204" pitchFamily="34" charset="0"/>
                <a:sym typeface="Arial"/>
              </a:rPr>
              <a:t> </a:t>
            </a:r>
            <a:r>
              <a:rPr lang="el-GR" b="1" dirty="0">
                <a:solidFill>
                  <a:schemeClr val="accent3">
                    <a:lumMod val="75000"/>
                  </a:schemeClr>
                </a:solidFill>
                <a:latin typeface="Arial" panose="020B0604020202020204" pitchFamily="34" charset="0"/>
                <a:ea typeface="Arial"/>
                <a:cs typeface="Arial" panose="020B0604020202020204" pitchFamily="34" charset="0"/>
                <a:sym typeface="Arial"/>
              </a:rPr>
              <a:t>	</a:t>
            </a:r>
          </a:p>
          <a:p>
            <a:endParaRPr lang="el-GR" sz="2000" b="1" dirty="0">
              <a:solidFill>
                <a:schemeClr val="accent3">
                  <a:lumMod val="75000"/>
                </a:schemeClr>
              </a:solidFill>
              <a:latin typeface="Arial" panose="020B0604020202020204" pitchFamily="34" charset="0"/>
              <a:ea typeface="Arial"/>
              <a:cs typeface="Arial" panose="020B0604020202020204" pitchFamily="34" charset="0"/>
              <a:sym typeface="Arial"/>
            </a:endParaRPr>
          </a:p>
          <a:p>
            <a:r>
              <a:rPr lang="el-GR" sz="2400" b="1" dirty="0">
                <a:latin typeface="Arial" panose="020B0604020202020204" pitchFamily="34" charset="0"/>
                <a:ea typeface="Arial"/>
                <a:cs typeface="Arial" panose="020B0604020202020204" pitchFamily="34" charset="0"/>
                <a:sym typeface="Arial"/>
              </a:rPr>
              <a:t>(Υ.ΠΑΙ.Θ</a:t>
            </a:r>
            <a:r>
              <a:rPr lang="en-GB" sz="2400" b="1" dirty="0">
                <a:latin typeface="Arial" panose="020B0604020202020204" pitchFamily="34" charset="0"/>
                <a:ea typeface="Arial"/>
                <a:cs typeface="Arial" panose="020B0604020202020204" pitchFamily="34" charset="0"/>
                <a:sym typeface="Arial"/>
              </a:rPr>
              <a:t> </a:t>
            </a:r>
            <a:r>
              <a:rPr lang="en-GB" sz="2400" b="1" dirty="0">
                <a:latin typeface="Arial" panose="020B0604020202020204" pitchFamily="34" charset="0"/>
                <a:ea typeface="Arial"/>
                <a:cs typeface="Arial" panose="020B0604020202020204" pitchFamily="34" charset="0"/>
                <a:sym typeface="Arial"/>
                <a:hlinkClick r:id="rId3"/>
              </a:rPr>
              <a:t>www.minedu.gr</a:t>
            </a:r>
            <a:r>
              <a:rPr lang="en-GB" sz="2400" b="1" dirty="0">
                <a:latin typeface="Arial" panose="020B0604020202020204" pitchFamily="34" charset="0"/>
                <a:ea typeface="Arial"/>
                <a:cs typeface="Arial" panose="020B0604020202020204" pitchFamily="34" charset="0"/>
                <a:sym typeface="Arial"/>
              </a:rPr>
              <a:t> </a:t>
            </a:r>
            <a:r>
              <a:rPr lang="el-GR" sz="2400" b="1" dirty="0">
                <a:latin typeface="Arial" panose="020B0604020202020204" pitchFamily="34" charset="0"/>
                <a:ea typeface="Arial"/>
                <a:cs typeface="Arial" panose="020B0604020202020204" pitchFamily="34" charset="0"/>
                <a:sym typeface="Arial"/>
              </a:rPr>
              <a:t>«Εκπαίδευση» </a:t>
            </a:r>
            <a:r>
              <a:rPr lang="el-GR" sz="2400" b="1" dirty="0">
                <a:effectLst>
                  <a:outerShdw blurRad="38100" dist="38100" dir="2700000" algn="tl">
                    <a:srgbClr val="000000">
                      <a:alpha val="43137"/>
                    </a:srgbClr>
                  </a:outerShdw>
                </a:effectLst>
                <a:latin typeface="Arial" pitchFamily="34" charset="0"/>
                <a:cs typeface="Arial" pitchFamily="34" charset="0"/>
              </a:rPr>
              <a:t>→</a:t>
            </a:r>
            <a:r>
              <a:rPr lang="el-GR" sz="2400" b="1" dirty="0">
                <a:latin typeface="Arial" panose="020B0604020202020204" pitchFamily="34" charset="0"/>
                <a:ea typeface="Arial"/>
                <a:cs typeface="Arial" panose="020B0604020202020204" pitchFamily="34" charset="0"/>
                <a:sym typeface="Arial"/>
              </a:rPr>
              <a:t> «Εξετάσεις»</a:t>
            </a:r>
            <a:r>
              <a:rPr lang="el-GR" sz="2400" b="1" dirty="0">
                <a:effectLst>
                  <a:outerShdw blurRad="38100" dist="38100" dir="2700000" algn="tl">
                    <a:srgbClr val="000000">
                      <a:alpha val="43137"/>
                    </a:srgbClr>
                  </a:outerShdw>
                </a:effectLst>
                <a:latin typeface="Arial" pitchFamily="34" charset="0"/>
                <a:cs typeface="Arial" pitchFamily="34" charset="0"/>
              </a:rPr>
              <a:t> →</a:t>
            </a:r>
            <a:r>
              <a:rPr lang="el-GR" sz="2400" b="1" dirty="0">
                <a:latin typeface="Arial" panose="020B0604020202020204" pitchFamily="34" charset="0"/>
                <a:ea typeface="Arial"/>
                <a:cs typeface="Arial" panose="020B0604020202020204" pitchFamily="34" charset="0"/>
                <a:sym typeface="Arial"/>
              </a:rPr>
              <a:t> «Έλληνες του Εξωτερικού»)</a:t>
            </a:r>
            <a:r>
              <a:rPr lang="el-GR" sz="2400" b="1" dirty="0">
                <a:solidFill>
                  <a:srgbClr val="134770"/>
                </a:solidFill>
                <a:latin typeface="Arial" panose="020B0604020202020204" pitchFamily="34" charset="0"/>
                <a:ea typeface="Arial"/>
                <a:cs typeface="Arial" panose="020B0604020202020204" pitchFamily="34" charset="0"/>
                <a:sym typeface="Arial"/>
              </a:rPr>
              <a:t>	</a:t>
            </a:r>
            <a:endParaRPr lang="en-US" sz="2400" dirty="0">
              <a:solidFill>
                <a:srgbClr val="134770"/>
              </a:solidFill>
            </a:endParaRPr>
          </a:p>
        </p:txBody>
      </p:sp>
      <p:pic>
        <p:nvPicPr>
          <p:cNvPr id="7" name="Picture 6"/>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203366" y="199640"/>
            <a:ext cx="1704783" cy="1689032"/>
          </a:xfrm>
          <a:prstGeom prst="rect">
            <a:avLst/>
          </a:prstGeom>
        </p:spPr>
      </p:pic>
      <p:pic>
        <p:nvPicPr>
          <p:cNvPr id="8" name="Picture 7">
            <a:extLst>
              <a:ext uri="{FF2B5EF4-FFF2-40B4-BE49-F238E27FC236}">
                <a16:creationId xmlns:a16="http://schemas.microsoft.com/office/drawing/2014/main" id="{AB574C8A-DCFB-B3DA-4080-65890377B5AA}"/>
              </a:ext>
            </a:extLst>
          </p:cNvPr>
          <p:cNvPicPr>
            <a:picLocks noChangeAspect="1"/>
          </p:cNvPicPr>
          <p:nvPr/>
        </p:nvPicPr>
        <p:blipFill>
          <a:blip r:embed="rId5"/>
          <a:stretch>
            <a:fillRect/>
          </a:stretch>
        </p:blipFill>
        <p:spPr>
          <a:xfrm>
            <a:off x="534490" y="487762"/>
            <a:ext cx="2101525" cy="1590480"/>
          </a:xfrm>
          <a:prstGeom prst="rect">
            <a:avLst/>
          </a:prstGeom>
        </p:spPr>
      </p:pic>
    </p:spTree>
    <p:extLst>
      <p:ext uri="{BB962C8B-B14F-4D97-AF65-F5344CB8AC3E}">
        <p14:creationId xmlns:p14="http://schemas.microsoft.com/office/powerpoint/2010/main" val="38355876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505791" y="5872123"/>
            <a:ext cx="6239309" cy="365125"/>
          </a:xfrm>
        </p:spPr>
        <p:txBody>
          <a:bodyPr/>
          <a:lstStyle/>
          <a:p>
            <a:r>
              <a:rPr lang="el-GR" smtClean="0"/>
              <a:t>ΥΣΕΑ, 5 Φεβρουαρίου 2024</a:t>
            </a:r>
            <a:endParaRPr lang="en-GB" dirty="0"/>
          </a:p>
        </p:txBody>
      </p:sp>
      <p:sp>
        <p:nvSpPr>
          <p:cNvPr id="3" name="Rectangle 2"/>
          <p:cNvSpPr/>
          <p:nvPr/>
        </p:nvSpPr>
        <p:spPr>
          <a:xfrm>
            <a:off x="200722" y="0"/>
            <a:ext cx="11318488" cy="3539430"/>
          </a:xfrm>
          <a:prstGeom prst="rect">
            <a:avLst/>
          </a:prstGeom>
        </p:spPr>
        <p:txBody>
          <a:bodyPr wrap="square">
            <a:spAutoFit/>
          </a:bodyPr>
          <a:lstStyle/>
          <a:p>
            <a:endParaRPr lang="el-GR" sz="3200" b="1" dirty="0">
              <a:solidFill>
                <a:schemeClr val="bg1"/>
              </a:solidFill>
              <a:latin typeface="Arial" panose="020B0604020202020204" pitchFamily="34" charset="0"/>
              <a:cs typeface="Arial" panose="020B0604020202020204" pitchFamily="34" charset="0"/>
            </a:endParaRPr>
          </a:p>
          <a:p>
            <a:endParaRPr lang="el-GR" sz="3200" b="1" dirty="0">
              <a:solidFill>
                <a:schemeClr val="bg1"/>
              </a:solidFill>
              <a:latin typeface="Arial" panose="020B0604020202020204" pitchFamily="34" charset="0"/>
              <a:cs typeface="Arial" panose="020B0604020202020204" pitchFamily="34" charset="0"/>
            </a:endParaRPr>
          </a:p>
          <a:p>
            <a:endParaRPr lang="el-GR" sz="3200" b="1" dirty="0">
              <a:solidFill>
                <a:schemeClr val="bg1"/>
              </a:solidFill>
              <a:latin typeface="Arial" panose="020B0604020202020204" pitchFamily="34" charset="0"/>
              <a:cs typeface="Arial" panose="020B0604020202020204" pitchFamily="34" charset="0"/>
            </a:endParaRPr>
          </a:p>
          <a:p>
            <a:endParaRPr lang="el-GR" sz="3200" b="1" dirty="0">
              <a:solidFill>
                <a:schemeClr val="bg1"/>
              </a:solidFill>
              <a:latin typeface="Arial" panose="020B0604020202020204" pitchFamily="34" charset="0"/>
              <a:cs typeface="Arial" panose="020B0604020202020204" pitchFamily="34" charset="0"/>
            </a:endParaRPr>
          </a:p>
          <a:p>
            <a:r>
              <a:rPr lang="en-US" sz="3200" dirty="0">
                <a:solidFill>
                  <a:schemeClr val="bg1"/>
                </a:solidFill>
                <a:latin typeface="Arial" panose="020B0604020202020204" pitchFamily="34" charset="0"/>
                <a:cs typeface="Arial" panose="020B0604020202020204" pitchFamily="34" charset="0"/>
              </a:rPr>
              <a:t/>
            </a:r>
            <a:br>
              <a:rPr lang="en-US" sz="3200" dirty="0">
                <a:solidFill>
                  <a:schemeClr val="bg1"/>
                </a:solidFill>
                <a:latin typeface="Arial" panose="020B0604020202020204" pitchFamily="34" charset="0"/>
                <a:cs typeface="Arial" panose="020B0604020202020204" pitchFamily="34" charset="0"/>
              </a:rPr>
            </a:br>
            <a:r>
              <a:rPr lang="el-GR" sz="3200" dirty="0">
                <a:solidFill>
                  <a:schemeClr val="bg1"/>
                </a:solidFill>
                <a:latin typeface="Arial" panose="020B0604020202020204" pitchFamily="34" charset="0"/>
                <a:cs typeface="Arial" panose="020B0604020202020204" pitchFamily="34" charset="0"/>
              </a:rPr>
              <a:t/>
            </a:r>
            <a:br>
              <a:rPr lang="el-GR" sz="3200" dirty="0">
                <a:solidFill>
                  <a:schemeClr val="bg1"/>
                </a:solidFill>
                <a:latin typeface="Arial" panose="020B0604020202020204" pitchFamily="34" charset="0"/>
                <a:cs typeface="Arial" panose="020B0604020202020204" pitchFamily="34" charset="0"/>
              </a:rPr>
            </a:br>
            <a:endParaRPr lang="en-US" sz="3200" dirty="0"/>
          </a:p>
        </p:txBody>
      </p:sp>
      <p:sp>
        <p:nvSpPr>
          <p:cNvPr id="5" name="Rectangle 4"/>
          <p:cNvSpPr/>
          <p:nvPr/>
        </p:nvSpPr>
        <p:spPr>
          <a:xfrm>
            <a:off x="758283" y="1338146"/>
            <a:ext cx="9829332" cy="4853636"/>
          </a:xfrm>
          <a:prstGeom prst="rect">
            <a:avLst/>
          </a:prstGeom>
        </p:spPr>
        <p:txBody>
          <a:bodyPr wrap="square">
            <a:spAutoFit/>
          </a:bodyPr>
          <a:lstStyle/>
          <a:p>
            <a:r>
              <a:rPr lang="el-GR" sz="2400" b="1" dirty="0">
                <a:latin typeface="Arial" panose="020B0604020202020204" pitchFamily="34" charset="0"/>
                <a:cs typeface="Arial" panose="020B0604020202020204" pitchFamily="34" charset="0"/>
              </a:rPr>
              <a:t>ΜΗΧΑΝΟΓΡΑΦΙΚΟ ΔΕΛΤΙΟ:</a:t>
            </a:r>
          </a:p>
          <a:p>
            <a:r>
              <a:rPr lang="el-GR" sz="2400" b="1" dirty="0" smtClean="0">
                <a:latin typeface="Arial" panose="020B0604020202020204" pitchFamily="34" charset="0"/>
                <a:cs typeface="Arial" panose="020B0604020202020204" pitchFamily="34" charset="0"/>
              </a:rPr>
              <a:t>ΤΡΟΠΟΣ- </a:t>
            </a:r>
            <a:r>
              <a:rPr lang="el-GR" sz="2400" b="1" dirty="0">
                <a:latin typeface="Arial" panose="020B0604020202020204" pitchFamily="34" charset="0"/>
                <a:cs typeface="Arial" panose="020B0604020202020204" pitchFamily="34" charset="0"/>
              </a:rPr>
              <a:t>ΤΟΠΟΣ- ΧΡΟΝΟΣ ΥΠΟΒΟΛΗΣ (1)</a:t>
            </a:r>
          </a:p>
          <a:p>
            <a:endParaRPr lang="el-GR" sz="2200" b="1" dirty="0">
              <a:latin typeface="Arial" panose="020B0604020202020204" pitchFamily="34" charset="0"/>
              <a:cs typeface="Arial" panose="020B0604020202020204" pitchFamily="34" charset="0"/>
            </a:endParaRPr>
          </a:p>
          <a:p>
            <a:pPr marL="109728" lvl="0" algn="just">
              <a:lnSpc>
                <a:spcPct val="80000"/>
              </a:lnSpc>
              <a:buSzPts val="1700"/>
            </a:pPr>
            <a:r>
              <a:rPr lang="el-GR" sz="2200" b="1" dirty="0">
                <a:latin typeface="Arial" panose="020B0604020202020204" pitchFamily="34" charset="0"/>
                <a:ea typeface="Arial"/>
                <a:cs typeface="Arial" panose="020B0604020202020204" pitchFamily="34" charset="0"/>
                <a:sym typeface="Arial"/>
              </a:rPr>
              <a:t>Το Μηχανογραφικό Δελτίο συμπληρώνεται ηλεκτρονικά στις αρχές Ιουλίου μέσω της ιστοσελίδας του Υ.ΠΑΙ.Θ: </a:t>
            </a:r>
            <a:r>
              <a:rPr lang="el-GR" sz="2200" b="1" u="sng" dirty="0">
                <a:latin typeface="Arial" panose="020B0604020202020204" pitchFamily="34" charset="0"/>
                <a:ea typeface="Arial"/>
                <a:cs typeface="Arial" panose="020B0604020202020204" pitchFamily="34" charset="0"/>
                <a:sym typeface="Arial"/>
                <a:hlinkClick r:id="rId3"/>
              </a:rPr>
              <a:t>www.minedu.gov.gr</a:t>
            </a:r>
            <a:r>
              <a:rPr lang="el-GR" sz="2200" b="1" dirty="0">
                <a:latin typeface="Arial" panose="020B0604020202020204" pitchFamily="34" charset="0"/>
                <a:ea typeface="Arial"/>
                <a:cs typeface="Arial" panose="020B0604020202020204" pitchFamily="34" charset="0"/>
                <a:sym typeface="Arial"/>
              </a:rPr>
              <a:t>   		 </a:t>
            </a:r>
          </a:p>
          <a:p>
            <a:pPr marL="109728" lvl="0" algn="ctr">
              <a:lnSpc>
                <a:spcPct val="80000"/>
              </a:lnSpc>
              <a:spcBef>
                <a:spcPts val="300"/>
              </a:spcBef>
              <a:buSzPts val="1700"/>
            </a:pPr>
            <a:r>
              <a:rPr lang="el-GR" sz="2200" b="1" dirty="0">
                <a:latin typeface="Arial" panose="020B0604020202020204" pitchFamily="34" charset="0"/>
                <a:ea typeface="Arial"/>
                <a:cs typeface="Arial" panose="020B0604020202020204" pitchFamily="34" charset="0"/>
                <a:sym typeface="Arial"/>
              </a:rPr>
              <a:t>   «ΕΚΠΑΙΔΕΥΣΗ»</a:t>
            </a:r>
          </a:p>
          <a:p>
            <a:pPr marL="109728" lvl="0" algn="ctr">
              <a:lnSpc>
                <a:spcPct val="80000"/>
              </a:lnSpc>
              <a:spcBef>
                <a:spcPts val="300"/>
              </a:spcBef>
              <a:buSzPts val="1700"/>
            </a:pPr>
            <a:r>
              <a:rPr lang="el-GR" sz="2200" b="1" dirty="0">
                <a:latin typeface="Arial" panose="020B0604020202020204" pitchFamily="34" charset="0"/>
                <a:ea typeface="Arial"/>
                <a:cs typeface="Arial" panose="020B0604020202020204" pitchFamily="34" charset="0"/>
                <a:sym typeface="Arial"/>
              </a:rPr>
              <a:t>«</a:t>
            </a:r>
            <a:r>
              <a:rPr lang="el-GR" sz="2200" b="1" dirty="0" smtClean="0">
                <a:latin typeface="Arial" panose="020B0604020202020204" pitchFamily="34" charset="0"/>
                <a:ea typeface="Arial"/>
                <a:cs typeface="Arial" panose="020B0604020202020204" pitchFamily="34" charset="0"/>
                <a:sym typeface="Arial"/>
              </a:rPr>
              <a:t>Εξετάσεις»</a:t>
            </a:r>
            <a:endParaRPr lang="el-GR" sz="2200" b="1" dirty="0">
              <a:latin typeface="Arial" panose="020B0604020202020204" pitchFamily="34" charset="0"/>
              <a:cs typeface="Arial" panose="020B0604020202020204" pitchFamily="34" charset="0"/>
            </a:endParaRPr>
          </a:p>
          <a:p>
            <a:pPr marL="109728" lvl="0" algn="ctr">
              <a:lnSpc>
                <a:spcPct val="80000"/>
              </a:lnSpc>
              <a:spcBef>
                <a:spcPts val="300"/>
              </a:spcBef>
              <a:buSzPts val="1700"/>
            </a:pPr>
            <a:r>
              <a:rPr lang="el-GR" sz="2200" b="1" dirty="0">
                <a:latin typeface="Arial" panose="020B0604020202020204" pitchFamily="34" charset="0"/>
                <a:ea typeface="Arial"/>
                <a:cs typeface="Arial" panose="020B0604020202020204" pitchFamily="34" charset="0"/>
                <a:sym typeface="Arial"/>
              </a:rPr>
              <a:t>         		 «Έλληνες του Εξωτερικού»</a:t>
            </a:r>
          </a:p>
          <a:p>
            <a:pPr marL="109728" lvl="0" algn="just">
              <a:lnSpc>
                <a:spcPct val="80000"/>
              </a:lnSpc>
              <a:spcBef>
                <a:spcPts val="300"/>
              </a:spcBef>
              <a:buSzPts val="1700"/>
            </a:pPr>
            <a:r>
              <a:rPr lang="el-GR" sz="2200" b="1" dirty="0">
                <a:latin typeface="Arial" panose="020B0604020202020204" pitchFamily="34" charset="0"/>
                <a:ea typeface="Arial"/>
                <a:cs typeface="Arial" panose="020B0604020202020204" pitchFamily="34" charset="0"/>
                <a:sym typeface="Arial"/>
              </a:rPr>
              <a:t>Αμέσως μετά την ηλεκτρονική υποβολή οι υποψήφιοι αποστέλλουν:</a:t>
            </a:r>
            <a:endParaRPr lang="el-GR" sz="2200" b="1" dirty="0">
              <a:latin typeface="Arial" panose="020B0604020202020204" pitchFamily="34" charset="0"/>
              <a:cs typeface="Arial" panose="020B0604020202020204" pitchFamily="34" charset="0"/>
            </a:endParaRPr>
          </a:p>
          <a:p>
            <a:pPr marL="365760" lvl="0" indent="-256032" algn="just">
              <a:lnSpc>
                <a:spcPct val="80000"/>
              </a:lnSpc>
              <a:spcBef>
                <a:spcPts val="300"/>
              </a:spcBef>
              <a:buSzPts val="1700"/>
              <a:buChar char="•"/>
            </a:pPr>
            <a:r>
              <a:rPr lang="el-GR" sz="2200" b="1" dirty="0">
                <a:latin typeface="Arial" panose="020B0604020202020204" pitchFamily="34" charset="0"/>
                <a:ea typeface="Arial"/>
                <a:cs typeface="Arial" panose="020B0604020202020204" pitchFamily="34" charset="0"/>
                <a:sym typeface="Arial"/>
              </a:rPr>
              <a:t>Αντίγραφο αίτησης συμμετοχής</a:t>
            </a:r>
            <a:r>
              <a:rPr lang="en-US" sz="2200" b="1" dirty="0">
                <a:latin typeface="Arial" panose="020B0604020202020204" pitchFamily="34" charset="0"/>
                <a:ea typeface="Arial"/>
                <a:cs typeface="Arial" panose="020B0604020202020204" pitchFamily="34" charset="0"/>
                <a:sym typeface="Arial"/>
              </a:rPr>
              <a:t> </a:t>
            </a:r>
            <a:r>
              <a:rPr lang="el-GR" sz="2200" b="1" dirty="0">
                <a:latin typeface="Arial" panose="020B0604020202020204" pitchFamily="34" charset="0"/>
                <a:ea typeface="Arial"/>
                <a:cs typeface="Arial" panose="020B0604020202020204" pitchFamily="34" charset="0"/>
                <a:sym typeface="Arial"/>
              </a:rPr>
              <a:t>υπογεγραμμένο</a:t>
            </a:r>
            <a:endParaRPr lang="el-GR" sz="2200" b="1" dirty="0">
              <a:latin typeface="Arial" panose="020B0604020202020204" pitchFamily="34" charset="0"/>
              <a:cs typeface="Arial" panose="020B0604020202020204" pitchFamily="34" charset="0"/>
            </a:endParaRPr>
          </a:p>
          <a:p>
            <a:pPr marL="365760" lvl="0" indent="-256032" algn="just">
              <a:lnSpc>
                <a:spcPct val="80000"/>
              </a:lnSpc>
              <a:spcBef>
                <a:spcPts val="300"/>
              </a:spcBef>
              <a:buSzPts val="1700"/>
              <a:buChar char="•"/>
            </a:pPr>
            <a:r>
              <a:rPr lang="el-GR" sz="2200" b="1" dirty="0">
                <a:latin typeface="Arial" panose="020B0604020202020204" pitchFamily="34" charset="0"/>
                <a:ea typeface="Arial"/>
                <a:cs typeface="Arial" panose="020B0604020202020204" pitchFamily="34" charset="0"/>
                <a:sym typeface="Arial"/>
              </a:rPr>
              <a:t>Αντίγραφο Μηχανογραφικού Δελτίου υπογεγραμμένο</a:t>
            </a:r>
          </a:p>
          <a:p>
            <a:pPr marL="342900" lvl="0" indent="-342900">
              <a:buFont typeface="Arial" panose="020B0604020202020204" pitchFamily="34" charset="0"/>
              <a:buChar char="•"/>
            </a:pPr>
            <a:r>
              <a:rPr lang="el-GR" sz="2200" b="1" dirty="0">
                <a:latin typeface="Arial" panose="020B0604020202020204" pitchFamily="34" charset="0"/>
                <a:cs typeface="Arial" panose="020B0604020202020204" pitchFamily="34" charset="0"/>
              </a:rPr>
              <a:t>Αντίγραφο Απολυτηρίου</a:t>
            </a:r>
            <a:endParaRPr lang="en-GB" sz="2200" b="1" dirty="0">
              <a:latin typeface="Arial" panose="020B0604020202020204" pitchFamily="34" charset="0"/>
              <a:cs typeface="Arial" panose="020B0604020202020204" pitchFamily="34" charset="0"/>
            </a:endParaRPr>
          </a:p>
          <a:p>
            <a:pPr marL="342900" lvl="0" indent="-342900">
              <a:buFont typeface="Arial" panose="020B0604020202020204" pitchFamily="34" charset="0"/>
              <a:buChar char="•"/>
            </a:pPr>
            <a:r>
              <a:rPr lang="el-GR" sz="2200" b="1" dirty="0">
                <a:latin typeface="Arial" panose="020B0604020202020204" pitchFamily="34" charset="0"/>
                <a:cs typeface="Arial" panose="020B0604020202020204" pitchFamily="34" charset="0"/>
              </a:rPr>
              <a:t>Αντίγραφο βεβαίωση ισοτιμίας του Ε.Ο.Π.Π.Ε.Π.  για τίτλους ΤΕΣΕΚ</a:t>
            </a:r>
            <a:endParaRPr lang="en-US" sz="2200" b="1" dirty="0">
              <a:latin typeface="Arial" panose="020B0604020202020204" pitchFamily="34" charset="0"/>
              <a:cs typeface="Arial" panose="020B0604020202020204" pitchFamily="34" charset="0"/>
            </a:endParaRPr>
          </a:p>
          <a:p>
            <a:pPr marL="342900" lvl="0" indent="-342900">
              <a:buFont typeface="Arial" panose="020B0604020202020204" pitchFamily="34" charset="0"/>
              <a:buChar char="•"/>
            </a:pPr>
            <a:endParaRPr lang="el-GR" sz="2200" b="1" dirty="0">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587615" y="135685"/>
            <a:ext cx="1484642" cy="1470925"/>
          </a:xfrm>
          <a:prstGeom prst="rect">
            <a:avLst/>
          </a:prstGeom>
        </p:spPr>
      </p:pic>
    </p:spTree>
    <p:extLst>
      <p:ext uri="{BB962C8B-B14F-4D97-AF65-F5344CB8AC3E}">
        <p14:creationId xmlns:p14="http://schemas.microsoft.com/office/powerpoint/2010/main" val="19071114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0810" y="111514"/>
            <a:ext cx="9701561" cy="981307"/>
          </a:xfrm>
        </p:spPr>
        <p:txBody>
          <a:bodyPr>
            <a:normAutofit fontScale="90000"/>
          </a:bodyPr>
          <a:lstStyle/>
          <a:p>
            <a:r>
              <a:rPr lang="el-GR" b="1" dirty="0">
                <a:solidFill>
                  <a:schemeClr val="tx1"/>
                </a:solidFill>
                <a:latin typeface="Arial" panose="020B0604020202020204" pitchFamily="34" charset="0"/>
                <a:cs typeface="Arial" panose="020B0604020202020204" pitchFamily="34" charset="0"/>
              </a:rPr>
              <a:t>ΜΗΧΑΝΟΓΡΑΦΙΚΟ ΔΕΛΤΙΟ:</a:t>
            </a:r>
            <a:br>
              <a:rPr lang="el-GR" b="1" dirty="0">
                <a:solidFill>
                  <a:schemeClr val="tx1"/>
                </a:solidFill>
                <a:latin typeface="Arial" panose="020B0604020202020204" pitchFamily="34" charset="0"/>
                <a:cs typeface="Arial" panose="020B0604020202020204" pitchFamily="34" charset="0"/>
              </a:rPr>
            </a:br>
            <a:r>
              <a:rPr lang="el-GR" b="1" dirty="0">
                <a:solidFill>
                  <a:schemeClr val="tx1"/>
                </a:solidFill>
                <a:latin typeface="Arial" panose="020B0604020202020204" pitchFamily="34" charset="0"/>
                <a:cs typeface="Arial" panose="020B0604020202020204" pitchFamily="34" charset="0"/>
              </a:rPr>
              <a:t> ΤΡΟΠΟΣ- ΤΟΠΟΣ- ΧΡΟΝΟΣ ΥΠΟΒΟΛΗΣ (2)</a:t>
            </a:r>
            <a:r>
              <a:rPr lang="el-GR" b="1" dirty="0">
                <a:solidFill>
                  <a:schemeClr val="bg1"/>
                </a:solidFill>
                <a:latin typeface="Arial" panose="020B0604020202020204" pitchFamily="34" charset="0"/>
                <a:cs typeface="Arial" panose="020B0604020202020204" pitchFamily="34" charset="0"/>
              </a:rPr>
              <a:t/>
            </a:r>
            <a:br>
              <a:rPr lang="el-GR" b="1" dirty="0">
                <a:solidFill>
                  <a:schemeClr val="bg1"/>
                </a:solidFill>
                <a:latin typeface="Arial" panose="020B0604020202020204" pitchFamily="34" charset="0"/>
                <a:cs typeface="Arial" panose="020B0604020202020204" pitchFamily="34" charset="0"/>
              </a:rPr>
            </a:br>
            <a:endParaRPr lang="en-US" dirty="0"/>
          </a:p>
        </p:txBody>
      </p:sp>
      <p:sp>
        <p:nvSpPr>
          <p:cNvPr id="3" name="Footer Placeholder 2"/>
          <p:cNvSpPr>
            <a:spLocks noGrp="1"/>
          </p:cNvSpPr>
          <p:nvPr>
            <p:ph type="ftr" sz="quarter" idx="11"/>
          </p:nvPr>
        </p:nvSpPr>
        <p:spPr>
          <a:xfrm>
            <a:off x="10203367" y="6101429"/>
            <a:ext cx="2174487" cy="441929"/>
          </a:xfrm>
        </p:spPr>
        <p:txBody>
          <a:bodyPr/>
          <a:lstStyle/>
          <a:p>
            <a:r>
              <a:rPr lang="el-GR" smtClean="0"/>
              <a:t>ΥΣΕΑ, 5 Φεβρουαρίου 2024</a:t>
            </a:r>
            <a:endParaRPr lang="en-GB" dirty="0"/>
          </a:p>
        </p:txBody>
      </p:sp>
      <p:sp>
        <p:nvSpPr>
          <p:cNvPr id="4" name="Rectangle 3"/>
          <p:cNvSpPr/>
          <p:nvPr/>
        </p:nvSpPr>
        <p:spPr>
          <a:xfrm>
            <a:off x="312234" y="1092821"/>
            <a:ext cx="11541512" cy="461665"/>
          </a:xfrm>
          <a:prstGeom prst="rect">
            <a:avLst/>
          </a:prstGeom>
        </p:spPr>
        <p:txBody>
          <a:bodyPr wrap="square">
            <a:spAutoFit/>
          </a:bodyPr>
          <a:lstStyle/>
          <a:p>
            <a:pPr marL="109728" lvl="0" algn="just">
              <a:spcBef>
                <a:spcPts val="300"/>
              </a:spcBef>
              <a:buSzPts val="1700"/>
            </a:pPr>
            <a:r>
              <a:rPr lang="el-GR" sz="2400" dirty="0">
                <a:latin typeface="Arial" panose="020B0604020202020204" pitchFamily="34" charset="0"/>
                <a:ea typeface="Arial"/>
                <a:cs typeface="Arial" panose="020B0604020202020204" pitchFamily="34" charset="0"/>
              </a:rPr>
              <a:t>. </a:t>
            </a:r>
            <a:endParaRPr lang="el-GR" sz="2400" dirty="0">
              <a:latin typeface="Arial" panose="020B0604020202020204" pitchFamily="34" charset="0"/>
              <a:ea typeface="Arial"/>
              <a:cs typeface="Arial" panose="020B0604020202020204" pitchFamily="34" charset="0"/>
              <a:sym typeface="Arial"/>
            </a:endParaRPr>
          </a:p>
        </p:txBody>
      </p:sp>
      <p:sp>
        <p:nvSpPr>
          <p:cNvPr id="5" name="Rectangle 4"/>
          <p:cNvSpPr/>
          <p:nvPr/>
        </p:nvSpPr>
        <p:spPr>
          <a:xfrm>
            <a:off x="312234" y="1215483"/>
            <a:ext cx="10470996" cy="5229573"/>
          </a:xfrm>
          <a:prstGeom prst="rect">
            <a:avLst/>
          </a:prstGeom>
        </p:spPr>
        <p:txBody>
          <a:bodyPr wrap="square">
            <a:spAutoFit/>
          </a:bodyPr>
          <a:lstStyle/>
          <a:p>
            <a:pPr marL="342900" indent="-342900" algn="just">
              <a:lnSpc>
                <a:spcPct val="107000"/>
              </a:lnSpc>
              <a:buFont typeface="Symbol" panose="05050102010706020507" pitchFamily="18" charset="2"/>
              <a:buChar char=""/>
            </a:pPr>
            <a:r>
              <a:rPr lang="el-GR" sz="2400" b="1" dirty="0">
                <a:latin typeface="Arial" panose="020B0604020202020204" pitchFamily="34" charset="0"/>
                <a:cs typeface="Arial" panose="020B0604020202020204" pitchFamily="34" charset="0"/>
              </a:rPr>
              <a:t>Υπογεγραμμένο αντίγραφο Υπεύθυνης Δήλωσης Ν. 1599/1986 στην οποία οι υποψήφιοι δηλώνουν ότι έχουν τα απαιτούμενα σχετικά δικαιολογητικά και ότι θα τα προσκομίσουν στη Γραμματεία της Σχολής την περίοδο της Εγγραφής τους.</a:t>
            </a:r>
            <a:endParaRPr lang="en-US" sz="2400" b="1" dirty="0">
              <a:latin typeface="Arial" panose="020B0604020202020204" pitchFamily="34" charset="0"/>
              <a:cs typeface="Arial" panose="020B0604020202020204" pitchFamily="34" charset="0"/>
            </a:endParaRPr>
          </a:p>
          <a:p>
            <a:pPr marL="342900" lvl="0" indent="-342900" algn="just">
              <a:lnSpc>
                <a:spcPct val="107000"/>
              </a:lnSpc>
              <a:spcAft>
                <a:spcPts val="0"/>
              </a:spcAft>
              <a:buFont typeface="Symbol" panose="05050102010706020507" pitchFamily="18" charset="2"/>
              <a:buChar char=""/>
            </a:pPr>
            <a:r>
              <a:rPr lang="el-GR" sz="2400" b="1" dirty="0">
                <a:latin typeface="Arial" panose="020B0604020202020204" pitchFamily="34" charset="0"/>
                <a:ea typeface="Calibri" panose="020F0502020204030204" pitchFamily="34" charset="0"/>
                <a:cs typeface="Arial" panose="020B0604020202020204" pitchFamily="34" charset="0"/>
              </a:rPr>
              <a:t>Φωτοαντίγραφο της Ταυτότητας ή Διαβατηρίου </a:t>
            </a:r>
            <a:endParaRPr lang="en-US" sz="2400" b="1" dirty="0">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07000"/>
              </a:lnSpc>
              <a:spcAft>
                <a:spcPts val="0"/>
              </a:spcAft>
              <a:buFont typeface="Symbol" panose="05050102010706020507" pitchFamily="18" charset="2"/>
              <a:buChar char=""/>
            </a:pPr>
            <a:r>
              <a:rPr lang="el-GR" sz="2400" b="1" dirty="0">
                <a:latin typeface="Arial" panose="020B0604020202020204" pitchFamily="34" charset="0"/>
                <a:ea typeface="Calibri" panose="020F0502020204030204" pitchFamily="34" charset="0"/>
                <a:cs typeface="Arial" panose="020B0604020202020204" pitchFamily="34" charset="0"/>
              </a:rPr>
              <a:t>Τρεις (3) φωτογραφίες τύπου αστυνομικής ταυτότητας</a:t>
            </a:r>
          </a:p>
          <a:p>
            <a:pPr marL="342900" lvl="0" indent="-342900" algn="just">
              <a:lnSpc>
                <a:spcPct val="107000"/>
              </a:lnSpc>
              <a:spcAft>
                <a:spcPts val="0"/>
              </a:spcAft>
              <a:buFont typeface="Symbol" panose="05050102010706020507" pitchFamily="18" charset="2"/>
              <a:buChar char=""/>
            </a:pPr>
            <a:endParaRPr lang="en-US" sz="2400" b="1" dirty="0">
              <a:latin typeface="Arial" panose="020B0604020202020204" pitchFamily="34" charset="0"/>
              <a:ea typeface="Calibri" panose="020F0502020204030204" pitchFamily="34" charset="0"/>
              <a:cs typeface="Arial" panose="020B0604020202020204" pitchFamily="34" charset="0"/>
            </a:endParaRPr>
          </a:p>
          <a:p>
            <a:pPr lvl="0" algn="just">
              <a:lnSpc>
                <a:spcPct val="107000"/>
              </a:lnSpc>
              <a:spcAft>
                <a:spcPts val="800"/>
              </a:spcAft>
            </a:pPr>
            <a:r>
              <a:rPr lang="el-GR" sz="2400" b="1" i="1" dirty="0">
                <a:latin typeface="Arial" panose="020B0604020202020204" pitchFamily="34" charset="0"/>
                <a:ea typeface="Calibri" panose="020F0502020204030204" pitchFamily="34" charset="0"/>
                <a:cs typeface="Arial" panose="020B0604020202020204" pitchFamily="34" charset="0"/>
              </a:rPr>
              <a:t>Οι υποψήφιοι με αναπηρία και ειδικές εκπαιδευτικές ανάγκες  οι οποίοι εξετάζονται προφορικά λόγω Δυσλεξίας ή άλλων ειδικών Εκπαιδευτικών αναγκών πρέπει να αποστείλουν στην ανωτέρω Επιτροπή  και ευκρινές φωτοαντίγραφο της πρωτότυπης βεβαίωσης ή ευκρινές φωτοαντίγραφό από ΚΕΔΔΥ ή ΚΕΣΥ ή </a:t>
            </a:r>
            <a:r>
              <a:rPr lang="el-GR" sz="2400" b="1" i="1" dirty="0" err="1">
                <a:latin typeface="Arial" panose="020B0604020202020204" pitchFamily="34" charset="0"/>
                <a:ea typeface="Calibri" panose="020F0502020204030204" pitchFamily="34" charset="0"/>
                <a:cs typeface="Arial" panose="020B0604020202020204" pitchFamily="34" charset="0"/>
              </a:rPr>
              <a:t>Ιατροπαιδαγωγικά</a:t>
            </a:r>
            <a:r>
              <a:rPr lang="el-GR" sz="2400" b="1" i="1" dirty="0">
                <a:latin typeface="Arial" panose="020B0604020202020204" pitchFamily="34" charset="0"/>
                <a:ea typeface="Calibri" panose="020F0502020204030204" pitchFamily="34" charset="0"/>
                <a:cs typeface="Arial" panose="020B0604020202020204" pitchFamily="34" charset="0"/>
              </a:rPr>
              <a:t> Κέντρα άλλων Υπουργείων είτε από ΚΕΔΑΣΥ.</a:t>
            </a:r>
            <a:endParaRPr lang="en-US" sz="2400" i="1" dirty="0">
              <a:latin typeface="Arial" panose="020B0604020202020204" pitchFamily="34" charset="0"/>
              <a:ea typeface="Calibri" panose="020F0502020204030204" pitchFamily="34" charset="0"/>
              <a:cs typeface="Arial" panose="020B0604020202020204" pitchFamily="34" charset="0"/>
            </a:endParaRPr>
          </a:p>
        </p:txBody>
      </p:sp>
      <p:pic>
        <p:nvPicPr>
          <p:cNvPr id="6" name="Picture 5"/>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836071" y="135686"/>
            <a:ext cx="1236185" cy="1224764"/>
          </a:xfrm>
          <a:prstGeom prst="rect">
            <a:avLst/>
          </a:prstGeom>
        </p:spPr>
      </p:pic>
    </p:spTree>
    <p:extLst>
      <p:ext uri="{BB962C8B-B14F-4D97-AF65-F5344CB8AC3E}">
        <p14:creationId xmlns:p14="http://schemas.microsoft.com/office/powerpoint/2010/main" val="6570510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4263" y="223024"/>
            <a:ext cx="9545444" cy="1494263"/>
          </a:xfrm>
        </p:spPr>
        <p:txBody>
          <a:bodyPr>
            <a:normAutofit fontScale="90000"/>
          </a:bodyPr>
          <a:lstStyle/>
          <a:p>
            <a:r>
              <a:rPr lang="el-GR" b="1" dirty="0">
                <a:solidFill>
                  <a:schemeClr val="tx1"/>
                </a:solidFill>
                <a:latin typeface="Arial" panose="020B0604020202020204" pitchFamily="34" charset="0"/>
                <a:cs typeface="Arial" panose="020B0604020202020204" pitchFamily="34" charset="0"/>
              </a:rPr>
              <a:t>ΜΗΧΑΝΟΓΡΑΦΙΚΟ ΔΕΛΤΙΟ:</a:t>
            </a:r>
            <a:br>
              <a:rPr lang="el-GR" b="1" dirty="0">
                <a:solidFill>
                  <a:schemeClr val="tx1"/>
                </a:solidFill>
                <a:latin typeface="Arial" panose="020B0604020202020204" pitchFamily="34" charset="0"/>
                <a:cs typeface="Arial" panose="020B0604020202020204" pitchFamily="34" charset="0"/>
              </a:rPr>
            </a:br>
            <a:r>
              <a:rPr lang="el-GR" b="1" dirty="0">
                <a:solidFill>
                  <a:schemeClr val="tx1"/>
                </a:solidFill>
                <a:latin typeface="Arial" panose="020B0604020202020204" pitchFamily="34" charset="0"/>
                <a:cs typeface="Arial" panose="020B0604020202020204" pitchFamily="34" charset="0"/>
              </a:rPr>
              <a:t> ΤΡΟΠΟΣ- ΤΟΠΟΣ- ΧΡΟΝΟΣ ΥΠΟΒΟΛΗΣ (3)</a:t>
            </a:r>
            <a:br>
              <a:rPr lang="el-GR" b="1" dirty="0">
                <a:solidFill>
                  <a:schemeClr val="tx1"/>
                </a:solidFill>
                <a:latin typeface="Arial" panose="020B0604020202020204" pitchFamily="34" charset="0"/>
                <a:cs typeface="Arial" panose="020B0604020202020204" pitchFamily="34" charset="0"/>
              </a:rPr>
            </a:br>
            <a:endParaRPr lang="en-US" dirty="0">
              <a:solidFill>
                <a:schemeClr val="tx1"/>
              </a:solidFill>
            </a:endParaRPr>
          </a:p>
        </p:txBody>
      </p:sp>
      <p:sp>
        <p:nvSpPr>
          <p:cNvPr id="3" name="Footer Placeholder 2"/>
          <p:cNvSpPr>
            <a:spLocks noGrp="1"/>
          </p:cNvSpPr>
          <p:nvPr>
            <p:ph type="ftr" sz="quarter" idx="11"/>
          </p:nvPr>
        </p:nvSpPr>
        <p:spPr/>
        <p:txBody>
          <a:bodyPr/>
          <a:lstStyle/>
          <a:p>
            <a:r>
              <a:rPr lang="el-GR" dirty="0" smtClean="0"/>
              <a:t>ΥΣΕΑ, 5 Φεβρουαρίου 2024</a:t>
            </a:r>
            <a:endParaRPr lang="en-GB" dirty="0"/>
          </a:p>
        </p:txBody>
      </p:sp>
      <p:sp>
        <p:nvSpPr>
          <p:cNvPr id="4" name="Rectangle 3"/>
          <p:cNvSpPr/>
          <p:nvPr/>
        </p:nvSpPr>
        <p:spPr>
          <a:xfrm>
            <a:off x="301084" y="1717286"/>
            <a:ext cx="11318488" cy="4470455"/>
          </a:xfrm>
          <a:prstGeom prst="rect">
            <a:avLst/>
          </a:prstGeom>
        </p:spPr>
        <p:txBody>
          <a:bodyPr wrap="square">
            <a:spAutoFit/>
          </a:bodyPr>
          <a:lstStyle/>
          <a:p>
            <a:pPr marL="109728" lvl="0">
              <a:buSzPts val="2800"/>
            </a:pPr>
            <a:r>
              <a:rPr lang="el-GR" sz="2400" b="1" dirty="0">
                <a:latin typeface="Arial" panose="020B0604020202020204" pitchFamily="34" charset="0"/>
                <a:ea typeface="Arial"/>
                <a:cs typeface="Arial" panose="020B0604020202020204" pitchFamily="34" charset="0"/>
                <a:sym typeface="Arial"/>
              </a:rPr>
              <a:t>Η αποστολή γίνεται </a:t>
            </a:r>
            <a:r>
              <a:rPr lang="el-GR" sz="2400" b="1" u="sng" dirty="0">
                <a:latin typeface="Arial" panose="020B0604020202020204" pitchFamily="34" charset="0"/>
                <a:ea typeface="Arial"/>
                <a:cs typeface="Arial" panose="020B0604020202020204" pitchFamily="34" charset="0"/>
                <a:sym typeface="Arial"/>
              </a:rPr>
              <a:t>ΑΠΟΚΛΕΙΣΤΙΚΑ</a:t>
            </a:r>
            <a:r>
              <a:rPr lang="el-GR" sz="2400" b="1" dirty="0">
                <a:latin typeface="Arial" panose="020B0604020202020204" pitchFamily="34" charset="0"/>
                <a:ea typeface="Arial"/>
                <a:cs typeface="Arial" panose="020B0604020202020204" pitchFamily="34" charset="0"/>
                <a:sym typeface="Arial"/>
              </a:rPr>
              <a:t> και </a:t>
            </a:r>
            <a:r>
              <a:rPr lang="el-GR" sz="2400" b="1" u="sng" dirty="0">
                <a:latin typeface="Arial" panose="020B0604020202020204" pitchFamily="34" charset="0"/>
                <a:ea typeface="Arial"/>
                <a:cs typeface="Arial" panose="020B0604020202020204" pitchFamily="34" charset="0"/>
                <a:sym typeface="Arial"/>
              </a:rPr>
              <a:t>ΜΟΝΟ </a:t>
            </a:r>
            <a:r>
              <a:rPr lang="el-GR" sz="2400" b="1" dirty="0">
                <a:latin typeface="Arial" panose="020B0604020202020204" pitchFamily="34" charset="0"/>
                <a:ea typeface="Arial"/>
                <a:cs typeface="Arial" panose="020B0604020202020204" pitchFamily="34" charset="0"/>
                <a:sym typeface="Arial"/>
              </a:rPr>
              <a:t>με </a:t>
            </a:r>
            <a:r>
              <a:rPr lang="el-GR" sz="2400" b="1" dirty="0" err="1">
                <a:latin typeface="Arial" panose="020B0604020202020204" pitchFamily="34" charset="0"/>
                <a:ea typeface="Arial"/>
                <a:cs typeface="Arial" panose="020B0604020202020204" pitchFamily="34" charset="0"/>
                <a:sym typeface="Arial"/>
              </a:rPr>
              <a:t>ταχυμεταφορέα</a:t>
            </a:r>
            <a:r>
              <a:rPr lang="el-GR" sz="2400" b="1" dirty="0">
                <a:latin typeface="Arial" panose="020B0604020202020204" pitchFamily="34" charset="0"/>
                <a:ea typeface="Arial"/>
                <a:cs typeface="Arial" panose="020B0604020202020204" pitchFamily="34" charset="0"/>
                <a:sym typeface="Arial"/>
              </a:rPr>
              <a:t> (COURIER) στο:</a:t>
            </a:r>
            <a:endParaRPr lang="el-GR" sz="2400" b="1" dirty="0">
              <a:latin typeface="Arial" panose="020B0604020202020204" pitchFamily="34" charset="0"/>
              <a:cs typeface="Arial" panose="020B0604020202020204" pitchFamily="34" charset="0"/>
            </a:endParaRPr>
          </a:p>
          <a:p>
            <a:pPr marL="109728" lvl="0">
              <a:spcBef>
                <a:spcPts val="300"/>
              </a:spcBef>
              <a:buSzPts val="2800"/>
            </a:pPr>
            <a:endParaRPr lang="el-GR" sz="3000" b="1" u="sng" dirty="0">
              <a:latin typeface="Arial" panose="020B0604020202020204" pitchFamily="34" charset="0"/>
              <a:ea typeface="Arial"/>
              <a:cs typeface="Arial" panose="020B0604020202020204" pitchFamily="34" charset="0"/>
              <a:sym typeface="Arial"/>
            </a:endParaRPr>
          </a:p>
          <a:p>
            <a:pPr algn="ctr"/>
            <a:r>
              <a:rPr lang="el-GR" sz="3000" b="1" dirty="0">
                <a:latin typeface="Arial" panose="020B0604020202020204" pitchFamily="34" charset="0"/>
                <a:ea typeface="Arial"/>
                <a:cs typeface="Arial" panose="020B0604020202020204" pitchFamily="34" charset="0"/>
                <a:sym typeface="Arial"/>
              </a:rPr>
              <a:t>       </a:t>
            </a:r>
            <a:r>
              <a:rPr lang="el-GR" sz="3000" b="1" dirty="0"/>
              <a:t>ΥΠΟΥΡΓΕΙΟ  ΠΑΙΔΕΙΑΣ  ΚΑΙ ΘΡΗΣΚΕΥΜΑΤΩΝ</a:t>
            </a:r>
            <a:endParaRPr lang="en-US" sz="3000" dirty="0"/>
          </a:p>
          <a:p>
            <a:pPr algn="ctr"/>
            <a:r>
              <a:rPr lang="el-GR" sz="3000" b="1" dirty="0"/>
              <a:t>«ΔΙΕΥΘΥΝΣΗ ΕΞΕΤΑΣΕΩΝ ΚΑΙ ΠΙΣΤΟΠΟΙΗΣΕΩΝ»</a:t>
            </a:r>
            <a:endParaRPr lang="en-US" sz="3000" dirty="0"/>
          </a:p>
          <a:p>
            <a:pPr algn="ctr"/>
            <a:r>
              <a:rPr lang="el-GR" sz="3000" b="1" dirty="0"/>
              <a:t>ΤΜΗΜΑ  </a:t>
            </a:r>
            <a:r>
              <a:rPr lang="en-US" sz="3000" b="1" dirty="0"/>
              <a:t>B</a:t>
            </a:r>
            <a:r>
              <a:rPr lang="el-GR" sz="3000" b="1" dirty="0"/>
              <a:t>΄ </a:t>
            </a:r>
            <a:r>
              <a:rPr lang="el-GR" sz="3000" b="1" dirty="0" err="1"/>
              <a:t>γρ</a:t>
            </a:r>
            <a:r>
              <a:rPr lang="el-GR" sz="3000" b="1" dirty="0"/>
              <a:t>. 0091,</a:t>
            </a:r>
            <a:endParaRPr lang="en-US" sz="3000" dirty="0"/>
          </a:p>
          <a:p>
            <a:pPr algn="ctr"/>
            <a:r>
              <a:rPr lang="el-GR" sz="3000" b="1" dirty="0"/>
              <a:t>ΑΝΔ. ΠΑΠΑΝΔΡΕΟΥ 37, Τ.Κ. 15122, ΜΑΡΟΥΣΙ – ΑΘΗΝΑ, ΕΛΛΑΔΑ</a:t>
            </a:r>
          </a:p>
          <a:p>
            <a:r>
              <a:rPr lang="el-GR" b="1" u="sng" dirty="0"/>
              <a:t>με την ένδειξη</a:t>
            </a:r>
            <a:r>
              <a:rPr lang="el-GR" u="sng" dirty="0"/>
              <a:t>: </a:t>
            </a:r>
            <a:endParaRPr lang="en-US" dirty="0"/>
          </a:p>
          <a:p>
            <a:r>
              <a:rPr lang="el-GR" b="1" u="sng" dirty="0"/>
              <a:t>για την Επιτροπή Συγκέντρωσης και Ελέγχου Αιτήσεων Συμμετοχής και Μηχανογραφικών Δελτίων Ελλήνων του Εξωτερικού για το έτος 2024</a:t>
            </a:r>
            <a:endParaRPr lang="en-US" sz="3000" b="1" dirty="0"/>
          </a:p>
        </p:txBody>
      </p:sp>
      <p:pic>
        <p:nvPicPr>
          <p:cNvPr id="5" name="Picture 4"/>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587615" y="135685"/>
            <a:ext cx="1484642" cy="1470925"/>
          </a:xfrm>
          <a:prstGeom prst="rect">
            <a:avLst/>
          </a:prstGeom>
        </p:spPr>
      </p:pic>
    </p:spTree>
    <p:extLst>
      <p:ext uri="{BB962C8B-B14F-4D97-AF65-F5344CB8AC3E}">
        <p14:creationId xmlns:p14="http://schemas.microsoft.com/office/powerpoint/2010/main" val="11691828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0019" y="546410"/>
            <a:ext cx="9244361" cy="838593"/>
          </a:xfrm>
        </p:spPr>
        <p:txBody>
          <a:bodyPr>
            <a:normAutofit fontScale="90000"/>
          </a:bodyPr>
          <a:lstStyle/>
          <a:p>
            <a:r>
              <a:rPr lang="el-GR" sz="3200" b="1" dirty="0" smtClean="0">
                <a:solidFill>
                  <a:schemeClr val="tx1"/>
                </a:solidFill>
                <a:latin typeface="Arial" panose="020B0604020202020204" pitchFamily="34" charset="0"/>
                <a:cs typeface="Arial" panose="020B0604020202020204" pitchFamily="34" charset="0"/>
              </a:rPr>
              <a:t>ΕΓΚΥΡΟΤΗΤΑ </a:t>
            </a:r>
            <a:r>
              <a:rPr lang="el-GR" sz="3200" b="1" dirty="0">
                <a:solidFill>
                  <a:schemeClr val="tx1"/>
                </a:solidFill>
                <a:latin typeface="Arial" panose="020B0604020202020204" pitchFamily="34" charset="0"/>
                <a:cs typeface="Arial" panose="020B0604020202020204" pitchFamily="34" charset="0"/>
              </a:rPr>
              <a:t>ΔΙΚΑΙΟΛΟΓΗΤΙΚΩΝ </a:t>
            </a:r>
            <a:r>
              <a:rPr lang="en-US" dirty="0"/>
              <a:t/>
            </a:r>
            <a:br>
              <a:rPr lang="en-US" dirty="0"/>
            </a:br>
            <a:endParaRPr lang="en-US" dirty="0"/>
          </a:p>
        </p:txBody>
      </p:sp>
      <p:sp>
        <p:nvSpPr>
          <p:cNvPr id="3" name="Footer Placeholder 2"/>
          <p:cNvSpPr>
            <a:spLocks noGrp="1"/>
          </p:cNvSpPr>
          <p:nvPr>
            <p:ph type="ftr" sz="quarter" idx="11"/>
          </p:nvPr>
        </p:nvSpPr>
        <p:spPr/>
        <p:txBody>
          <a:bodyPr/>
          <a:lstStyle/>
          <a:p>
            <a:r>
              <a:rPr lang="el-GR" smtClean="0"/>
              <a:t>ΥΣΕΑ, 5 Φεβρουαρίου 2024</a:t>
            </a:r>
            <a:endParaRPr lang="en-GB" dirty="0"/>
          </a:p>
        </p:txBody>
      </p:sp>
      <p:sp>
        <p:nvSpPr>
          <p:cNvPr id="4" name="Rectangle 3"/>
          <p:cNvSpPr/>
          <p:nvPr/>
        </p:nvSpPr>
        <p:spPr>
          <a:xfrm>
            <a:off x="524107" y="1572323"/>
            <a:ext cx="10794381" cy="3985706"/>
          </a:xfrm>
          <a:prstGeom prst="rect">
            <a:avLst/>
          </a:prstGeom>
        </p:spPr>
        <p:txBody>
          <a:bodyPr wrap="square">
            <a:spAutoFit/>
          </a:bodyPr>
          <a:lstStyle/>
          <a:p>
            <a:pPr algn="just">
              <a:lnSpc>
                <a:spcPct val="107000"/>
              </a:lnSpc>
              <a:spcAft>
                <a:spcPts val="800"/>
              </a:spcAft>
            </a:pPr>
            <a:r>
              <a:rPr lang="el-GR" sz="2800" b="1" dirty="0">
                <a:latin typeface="Arial" panose="020B0604020202020204" pitchFamily="34" charset="0"/>
                <a:ea typeface="Calibri" panose="020F0502020204030204" pitchFamily="34" charset="0"/>
                <a:cs typeface="Arial" panose="020B0604020202020204" pitchFamily="34" charset="0"/>
              </a:rPr>
              <a:t>Όλα τα πρωτότυπα δικαιολογητικά (Κυπριακά) που εκδίδονται από Ξένη Υπηρεσία  (π.χ. Σχολείο, άλλη Εκπαιδευτική Αρχή)  πρέπει  απαραιτήτως να είναι επικυρωμένα με την σφραγίδα </a:t>
            </a:r>
            <a:r>
              <a:rPr lang="en-GB" sz="2800" b="1" dirty="0">
                <a:latin typeface="Arial" panose="020B0604020202020204" pitchFamily="34" charset="0"/>
                <a:ea typeface="Calibri" panose="020F0502020204030204" pitchFamily="34" charset="0"/>
                <a:cs typeface="Arial" panose="020B0604020202020204" pitchFamily="34" charset="0"/>
              </a:rPr>
              <a:t>APOSTILLE </a:t>
            </a:r>
            <a:r>
              <a:rPr lang="el-GR" sz="2800" b="1" dirty="0">
                <a:latin typeface="Arial" panose="020B0604020202020204" pitchFamily="34" charset="0"/>
                <a:ea typeface="Calibri" panose="020F0502020204030204" pitchFamily="34" charset="0"/>
                <a:cs typeface="Arial" panose="020B0604020202020204" pitchFamily="34" charset="0"/>
              </a:rPr>
              <a:t>από την Κυπριακή Δημοκρατία.</a:t>
            </a:r>
          </a:p>
          <a:p>
            <a:pPr algn="just">
              <a:lnSpc>
                <a:spcPct val="107000"/>
              </a:lnSpc>
              <a:spcAft>
                <a:spcPts val="800"/>
              </a:spcAft>
            </a:pPr>
            <a:endParaRPr lang="en-US" sz="2800" b="1"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el-GR" sz="2800" b="1" dirty="0">
                <a:latin typeface="Arial" panose="020B0604020202020204" pitchFamily="34" charset="0"/>
                <a:ea typeface="Calibri" panose="020F0502020204030204" pitchFamily="34" charset="0"/>
                <a:cs typeface="Arial" panose="020B0604020202020204" pitchFamily="34" charset="0"/>
              </a:rPr>
              <a:t>Για τη σφραγίδα </a:t>
            </a:r>
            <a:r>
              <a:rPr lang="en-US" sz="2800" b="1" dirty="0">
                <a:latin typeface="Arial" panose="020B0604020202020204" pitchFamily="34" charset="0"/>
                <a:ea typeface="Calibri" panose="020F0502020204030204" pitchFamily="34" charset="0"/>
                <a:cs typeface="Arial" panose="020B0604020202020204" pitchFamily="34" charset="0"/>
              </a:rPr>
              <a:t>APOSTILLE </a:t>
            </a:r>
            <a:r>
              <a:rPr lang="el-GR" sz="2800" b="1" dirty="0">
                <a:latin typeface="Arial" panose="020B0604020202020204" pitchFamily="34" charset="0"/>
                <a:ea typeface="Calibri" panose="020F0502020204030204" pitchFamily="34" charset="0"/>
                <a:cs typeface="Arial" panose="020B0604020202020204" pitchFamily="34" charset="0"/>
              </a:rPr>
              <a:t>οι υποψήφιοι μπορούν να αποταθούν στο Υπουργείο Δικαιοσύνης και Δημοσίας Τάξεως ή στα Κέντρα Εξυπηρέτησης Πολίτη. </a:t>
            </a:r>
            <a:endParaRPr lang="en-US" sz="2800" b="1" dirty="0">
              <a:latin typeface="Arial" panose="020B0604020202020204" pitchFamily="34" charset="0"/>
              <a:ea typeface="Calibri" panose="020F0502020204030204" pitchFamily="34" charset="0"/>
              <a:cs typeface="Arial" panose="020B0604020202020204" pitchFamily="34" charset="0"/>
            </a:endParaRPr>
          </a:p>
        </p:txBody>
      </p:sp>
      <p:pic>
        <p:nvPicPr>
          <p:cNvPr id="5" name="Picture 4"/>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587615" y="135685"/>
            <a:ext cx="1484642" cy="1470925"/>
          </a:xfrm>
          <a:prstGeom prst="rect">
            <a:avLst/>
          </a:prstGeom>
        </p:spPr>
      </p:pic>
    </p:spTree>
    <p:extLst>
      <p:ext uri="{BB962C8B-B14F-4D97-AF65-F5344CB8AC3E}">
        <p14:creationId xmlns:p14="http://schemas.microsoft.com/office/powerpoint/2010/main" val="12762030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385" y="133816"/>
            <a:ext cx="9913435" cy="1338146"/>
          </a:xfrm>
        </p:spPr>
        <p:txBody>
          <a:bodyPr>
            <a:normAutofit/>
          </a:bodyPr>
          <a:lstStyle/>
          <a:p>
            <a:r>
              <a:rPr lang="el-GR" sz="3200" b="1" dirty="0">
                <a:solidFill>
                  <a:schemeClr val="tx1"/>
                </a:solidFill>
                <a:latin typeface="Arial" panose="020B0604020202020204" pitchFamily="34" charset="0"/>
                <a:cs typeface="Arial" panose="020B0604020202020204" pitchFamily="34" charset="0"/>
              </a:rPr>
              <a:t>ΤΡΟΠΟΣ   ΕΙΣΑΓΩΓΗΣ (1)</a:t>
            </a:r>
            <a:r>
              <a:rPr lang="en-US" sz="3200" dirty="0">
                <a:solidFill>
                  <a:schemeClr val="tx1"/>
                </a:solidFill>
                <a:latin typeface="Arial" panose="020B0604020202020204" pitchFamily="34" charset="0"/>
                <a:cs typeface="Arial" panose="020B0604020202020204" pitchFamily="34" charset="0"/>
              </a:rPr>
              <a:t/>
            </a:r>
            <a:br>
              <a:rPr lang="en-US" sz="3200" dirty="0">
                <a:solidFill>
                  <a:schemeClr val="tx1"/>
                </a:solidFill>
                <a:latin typeface="Arial" panose="020B0604020202020204" pitchFamily="34" charset="0"/>
                <a:cs typeface="Arial" panose="020B0604020202020204" pitchFamily="34" charset="0"/>
              </a:rPr>
            </a:br>
            <a:endParaRPr lang="en-US" sz="3200" dirty="0">
              <a:solidFill>
                <a:schemeClr val="tx1"/>
              </a:solidFill>
              <a:latin typeface="Arial" panose="020B0604020202020204" pitchFamily="34" charset="0"/>
              <a:cs typeface="Arial" panose="020B0604020202020204" pitchFamily="34" charset="0"/>
            </a:endParaRPr>
          </a:p>
        </p:txBody>
      </p:sp>
      <p:sp>
        <p:nvSpPr>
          <p:cNvPr id="3" name="Footer Placeholder 2"/>
          <p:cNvSpPr>
            <a:spLocks noGrp="1"/>
          </p:cNvSpPr>
          <p:nvPr>
            <p:ph type="ftr" sz="quarter" idx="11"/>
          </p:nvPr>
        </p:nvSpPr>
        <p:spPr>
          <a:xfrm>
            <a:off x="10125308" y="5854390"/>
            <a:ext cx="2066692" cy="724829"/>
          </a:xfrm>
        </p:spPr>
        <p:txBody>
          <a:bodyPr/>
          <a:lstStyle/>
          <a:p>
            <a:r>
              <a:rPr lang="el-GR" smtClean="0"/>
              <a:t>ΥΣΕΑ, 5 Φεβρουαρίου 2024</a:t>
            </a:r>
            <a:endParaRPr lang="en-GB" dirty="0"/>
          </a:p>
        </p:txBody>
      </p:sp>
      <p:sp>
        <p:nvSpPr>
          <p:cNvPr id="4" name="Rectangle 3"/>
          <p:cNvSpPr/>
          <p:nvPr/>
        </p:nvSpPr>
        <p:spPr>
          <a:xfrm>
            <a:off x="323385" y="2085278"/>
            <a:ext cx="10080703" cy="4119589"/>
          </a:xfrm>
          <a:prstGeom prst="rect">
            <a:avLst/>
          </a:prstGeom>
        </p:spPr>
        <p:txBody>
          <a:bodyPr wrap="square">
            <a:spAutoFit/>
          </a:bodyPr>
          <a:lstStyle/>
          <a:p>
            <a:pPr algn="just">
              <a:lnSpc>
                <a:spcPct val="107000"/>
              </a:lnSpc>
              <a:spcAft>
                <a:spcPts val="800"/>
              </a:spcAft>
            </a:pPr>
            <a:r>
              <a:rPr lang="el-GR" sz="2600" b="1" dirty="0">
                <a:latin typeface="Arial" panose="020B0604020202020204" pitchFamily="34" charset="0"/>
                <a:ea typeface="Calibri" panose="020F0502020204030204" pitchFamily="34" charset="0"/>
                <a:cs typeface="Arial" panose="020B0604020202020204" pitchFamily="34" charset="0"/>
              </a:rPr>
              <a:t>Πανεπιστήμια, Ανώτατες Εκκλησιαστικές Ακαδημίες, Α.Σ.ΠΑΙ.Τ.Ε., Ανώτερες Σχολές Τουριστικής Εκπαίδευσης (ΑΣΤΕ): </a:t>
            </a:r>
          </a:p>
          <a:p>
            <a:pPr marL="457200" indent="-457200" algn="just">
              <a:lnSpc>
                <a:spcPct val="107000"/>
              </a:lnSpc>
              <a:spcAft>
                <a:spcPts val="800"/>
              </a:spcAft>
              <a:buFont typeface="Arial" panose="020B0604020202020204" pitchFamily="34" charset="0"/>
              <a:buChar char="•"/>
            </a:pPr>
            <a:r>
              <a:rPr lang="el-GR" sz="2600" b="1" dirty="0">
                <a:latin typeface="Arial" panose="020B0604020202020204" pitchFamily="34" charset="0"/>
                <a:ea typeface="Calibri" panose="020F0502020204030204" pitchFamily="34" charset="0"/>
                <a:cs typeface="Arial" panose="020B0604020202020204" pitchFamily="34" charset="0"/>
              </a:rPr>
              <a:t>Συνυπολογίζεται ο βαθμός Απολυτηρίου  στην 20βαθμη κλίμακα και η συμμετοχή  στις γραπτές εξετάσεις στο μάθημα γενικής παιδείας της Γ' τάξης Γενικού Λυκείου «Νεοελληνική Γλώσσα και Λογοτεχνία». </a:t>
            </a:r>
          </a:p>
          <a:p>
            <a:pPr marL="457200" indent="-457200" algn="just">
              <a:lnSpc>
                <a:spcPct val="107000"/>
              </a:lnSpc>
              <a:spcAft>
                <a:spcPts val="800"/>
              </a:spcAft>
              <a:buFont typeface="Arial" panose="020B0604020202020204" pitchFamily="34" charset="0"/>
              <a:buChar char="•"/>
            </a:pPr>
            <a:r>
              <a:rPr lang="el-GR" sz="2600" b="1" dirty="0">
                <a:latin typeface="Arial" panose="020B0604020202020204" pitchFamily="34" charset="0"/>
                <a:ea typeface="Calibri" panose="020F0502020204030204" pitchFamily="34" charset="0"/>
                <a:cs typeface="Arial" panose="020B0604020202020204" pitchFamily="34" charset="0"/>
              </a:rPr>
              <a:t>Για κάποια Τμήματα απαιτείται επιπρόσθετη εξέταση σε ειδικό μάθημα.</a:t>
            </a:r>
            <a:endParaRPr lang="en-US" sz="2600" b="1" dirty="0">
              <a:latin typeface="Arial" panose="020B0604020202020204" pitchFamily="34" charset="0"/>
              <a:ea typeface="Calibri" panose="020F0502020204030204" pitchFamily="34" charset="0"/>
              <a:cs typeface="Arial" panose="020B0604020202020204" pitchFamily="34" charset="0"/>
            </a:endParaRPr>
          </a:p>
        </p:txBody>
      </p:sp>
      <p:sp>
        <p:nvSpPr>
          <p:cNvPr id="5" name="Rectangle 4"/>
          <p:cNvSpPr/>
          <p:nvPr/>
        </p:nvSpPr>
        <p:spPr>
          <a:xfrm>
            <a:off x="557561" y="1271239"/>
            <a:ext cx="8586439" cy="882678"/>
          </a:xfrm>
          <a:prstGeom prst="rect">
            <a:avLst/>
          </a:prstGeom>
        </p:spPr>
        <p:txBody>
          <a:bodyPr wrap="square">
            <a:spAutoFit/>
          </a:bodyPr>
          <a:lstStyle/>
          <a:p>
            <a:pPr marL="342900" lvl="0" indent="-342900" algn="just">
              <a:lnSpc>
                <a:spcPct val="107000"/>
              </a:lnSpc>
              <a:spcAft>
                <a:spcPts val="800"/>
              </a:spcAft>
              <a:buFont typeface="+mj-lt"/>
              <a:buAutoNum type="arabicPeriod"/>
            </a:pPr>
            <a:r>
              <a:rPr lang="el-GR" sz="2400" b="1" dirty="0">
                <a:latin typeface="Arial" panose="020B0604020202020204" pitchFamily="34" charset="0"/>
                <a:ea typeface="Calibri" panose="020F0502020204030204" pitchFamily="34" charset="0"/>
                <a:cs typeface="Arial" panose="020B0604020202020204" pitchFamily="34" charset="0"/>
              </a:rPr>
              <a:t>Σύστημα Εισαγωγής Υποψηφίων Ελλήνων του Εξωτερικού Αποφοίτων  Σχολικού έτους 2023-2024</a:t>
            </a:r>
            <a:endParaRPr lang="en-US" sz="2400" b="1" dirty="0">
              <a:latin typeface="Arial" panose="020B0604020202020204" pitchFamily="34" charset="0"/>
              <a:ea typeface="Calibri" panose="020F0502020204030204" pitchFamily="34" charset="0"/>
              <a:cs typeface="Arial" panose="020B0604020202020204" pitchFamily="34" charset="0"/>
            </a:endParaRPr>
          </a:p>
        </p:txBody>
      </p:sp>
      <p:pic>
        <p:nvPicPr>
          <p:cNvPr id="6" name="Picture 5"/>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587615" y="135685"/>
            <a:ext cx="1484642" cy="1470925"/>
          </a:xfrm>
          <a:prstGeom prst="rect">
            <a:avLst/>
          </a:prstGeom>
        </p:spPr>
      </p:pic>
    </p:spTree>
    <p:extLst>
      <p:ext uri="{BB962C8B-B14F-4D97-AF65-F5344CB8AC3E}">
        <p14:creationId xmlns:p14="http://schemas.microsoft.com/office/powerpoint/2010/main" val="7745790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26"/>
          <p:cNvSpPr txBox="1">
            <a:spLocks noGrp="1"/>
          </p:cNvSpPr>
          <p:nvPr>
            <p:ph type="title"/>
          </p:nvPr>
        </p:nvSpPr>
        <p:spPr>
          <a:xfrm>
            <a:off x="1527717" y="359381"/>
            <a:ext cx="9367024" cy="858693"/>
          </a:xfrm>
          <a:prstGeom prst="rect">
            <a:avLst/>
          </a:prstGeom>
          <a:noFill/>
          <a:ln>
            <a:noFill/>
          </a:ln>
        </p:spPr>
        <p:txBody>
          <a:bodyPr spcFirstLastPara="1" vert="horz" wrap="square" lIns="91425" tIns="45700" rIns="91425" bIns="45700" rtlCol="0" anchor="ctr" anchorCtr="0">
            <a:noAutofit/>
          </a:bodyPr>
          <a:lstStyle/>
          <a:p>
            <a:pPr>
              <a:spcBef>
                <a:spcPts val="0"/>
              </a:spcBef>
              <a:buClr>
                <a:schemeClr val="dk2"/>
              </a:buClr>
              <a:buSzPts val="2520"/>
            </a:pPr>
            <a:r>
              <a:rPr lang="el-GR" sz="2800" b="1" dirty="0">
                <a:solidFill>
                  <a:schemeClr val="tx1"/>
                </a:solidFill>
                <a:latin typeface="Arial" panose="020B0604020202020204" pitchFamily="34" charset="0"/>
                <a:cs typeface="Arial" panose="020B0604020202020204" pitchFamily="34" charset="0"/>
              </a:rPr>
              <a:t>ΤΡΟΠΟΣ ΕΙΣΑΓΩΓΗΣ (2)</a:t>
            </a:r>
            <a:r>
              <a:rPr lang="en-US" sz="2800" dirty="0">
                <a:solidFill>
                  <a:schemeClr val="tx1"/>
                </a:solidFill>
              </a:rPr>
              <a:t/>
            </a:r>
            <a:br>
              <a:rPr lang="en-US" sz="2800" dirty="0">
                <a:solidFill>
                  <a:schemeClr val="tx1"/>
                </a:solidFill>
              </a:rPr>
            </a:br>
            <a:r>
              <a:rPr lang="el-GR" sz="2000" b="1" dirty="0" smtClean="0">
                <a:solidFill>
                  <a:schemeClr val="tx1"/>
                </a:solidFill>
                <a:latin typeface="Arial" panose="020B0604020202020204" pitchFamily="34" charset="0"/>
                <a:ea typeface="Calibri" panose="020F0502020204030204" pitchFamily="34" charset="0"/>
                <a:cs typeface="Arial" panose="020B0604020202020204" pitchFamily="34" charset="0"/>
              </a:rPr>
              <a:t>Τμήματα </a:t>
            </a:r>
            <a:r>
              <a:rPr lang="el-GR" sz="2000" b="1" dirty="0">
                <a:solidFill>
                  <a:schemeClr val="tx1"/>
                </a:solidFill>
                <a:latin typeface="Arial" panose="020B0604020202020204" pitchFamily="34" charset="0"/>
                <a:ea typeface="Calibri" panose="020F0502020204030204" pitchFamily="34" charset="0"/>
                <a:cs typeface="Arial" panose="020B0604020202020204" pitchFamily="34" charset="0"/>
              </a:rPr>
              <a:t>στα </a:t>
            </a:r>
            <a:r>
              <a:rPr lang="el-GR" sz="2000" b="1" dirty="0" smtClean="0">
                <a:solidFill>
                  <a:schemeClr val="tx1"/>
                </a:solidFill>
                <a:latin typeface="Arial" panose="020B0604020202020204" pitchFamily="34" charset="0"/>
                <a:ea typeface="Calibri" panose="020F0502020204030204" pitchFamily="34" charset="0"/>
                <a:cs typeface="Arial" panose="020B0604020202020204" pitchFamily="34" charset="0"/>
              </a:rPr>
              <a:t>οποία απαιτείται επιπρόσθετη εξέταση </a:t>
            </a:r>
            <a:r>
              <a:rPr lang="el-GR" sz="2000" b="1" dirty="0">
                <a:solidFill>
                  <a:schemeClr val="tx1"/>
                </a:solidFill>
                <a:latin typeface="Arial" panose="020B0604020202020204" pitchFamily="34" charset="0"/>
                <a:ea typeface="Calibri" panose="020F0502020204030204" pitchFamily="34" charset="0"/>
                <a:cs typeface="Arial" panose="020B0604020202020204" pitchFamily="34" charset="0"/>
              </a:rPr>
              <a:t>σε </a:t>
            </a:r>
            <a:r>
              <a:rPr lang="el-GR" sz="2000" b="1" dirty="0" smtClean="0">
                <a:solidFill>
                  <a:schemeClr val="tx1"/>
                </a:solidFill>
                <a:latin typeface="Arial" panose="020B0604020202020204" pitchFamily="34" charset="0"/>
                <a:ea typeface="Calibri" panose="020F0502020204030204" pitchFamily="34" charset="0"/>
                <a:cs typeface="Arial" panose="020B0604020202020204" pitchFamily="34" charset="0"/>
              </a:rPr>
              <a:t>ειδικό μάθημα</a:t>
            </a:r>
            <a:r>
              <a:rPr lang="en-US" sz="2000" b="1" dirty="0">
                <a:latin typeface="Arial" panose="020B0604020202020204" pitchFamily="34" charset="0"/>
                <a:ea typeface="Calibri" panose="020F0502020204030204" pitchFamily="34" charset="0"/>
                <a:cs typeface="Arial" panose="020B0604020202020204" pitchFamily="34" charset="0"/>
              </a:rPr>
              <a:t/>
            </a:r>
            <a:br>
              <a:rPr lang="en-US" sz="2000" b="1" dirty="0">
                <a:latin typeface="Arial" panose="020B0604020202020204" pitchFamily="34" charset="0"/>
                <a:ea typeface="Calibri" panose="020F0502020204030204" pitchFamily="34" charset="0"/>
                <a:cs typeface="Arial" panose="020B0604020202020204" pitchFamily="34" charset="0"/>
              </a:rPr>
            </a:br>
            <a:r>
              <a:rPr lang="el-GR" sz="2520" b="1" dirty="0">
                <a:latin typeface="Arial"/>
                <a:ea typeface="Arial"/>
                <a:cs typeface="Arial"/>
                <a:sym typeface="Arial"/>
              </a:rPr>
              <a:t/>
            </a:r>
            <a:br>
              <a:rPr lang="el-GR" sz="2520" b="1" dirty="0">
                <a:latin typeface="Arial"/>
                <a:ea typeface="Arial"/>
                <a:cs typeface="Arial"/>
                <a:sym typeface="Arial"/>
              </a:rPr>
            </a:br>
            <a:endParaRPr sz="2520" b="1" dirty="0">
              <a:latin typeface="Arial"/>
              <a:ea typeface="Arial"/>
              <a:cs typeface="Arial"/>
              <a:sym typeface="Arial"/>
            </a:endParaRPr>
          </a:p>
        </p:txBody>
      </p:sp>
      <p:sp>
        <p:nvSpPr>
          <p:cNvPr id="2" name="Footer Placeholder 1"/>
          <p:cNvSpPr>
            <a:spLocks noGrp="1"/>
          </p:cNvSpPr>
          <p:nvPr>
            <p:ph type="ftr" sz="quarter" idx="11"/>
          </p:nvPr>
        </p:nvSpPr>
        <p:spPr>
          <a:xfrm>
            <a:off x="10379032" y="6144322"/>
            <a:ext cx="1812968" cy="802888"/>
          </a:xfrm>
        </p:spPr>
        <p:txBody>
          <a:bodyPr/>
          <a:lstStyle/>
          <a:p>
            <a:r>
              <a:rPr lang="el-GR" smtClean="0"/>
              <a:t>ΥΣΕΑ, 5 Φεβρουαρίου 2024</a:t>
            </a:r>
            <a:endParaRPr lang="en-GB" dirty="0"/>
          </a:p>
        </p:txBody>
      </p:sp>
      <p:grpSp>
        <p:nvGrpSpPr>
          <p:cNvPr id="226" name="Google Shape;226;p26"/>
          <p:cNvGrpSpPr/>
          <p:nvPr/>
        </p:nvGrpSpPr>
        <p:grpSpPr>
          <a:xfrm>
            <a:off x="1326996" y="791736"/>
            <a:ext cx="9260620" cy="6407531"/>
            <a:chOff x="0" y="13810"/>
            <a:chExt cx="9036496" cy="5818837"/>
          </a:xfrm>
        </p:grpSpPr>
        <p:sp>
          <p:nvSpPr>
            <p:cNvPr id="227" name="Google Shape;227;p26"/>
            <p:cNvSpPr/>
            <p:nvPr/>
          </p:nvSpPr>
          <p:spPr>
            <a:xfrm>
              <a:off x="0" y="13810"/>
              <a:ext cx="9036496" cy="617760"/>
            </a:xfrm>
            <a:prstGeom prst="roundRect">
              <a:avLst>
                <a:gd name="adj" fmla="val 16667"/>
              </a:avLst>
            </a:prstGeom>
            <a:solidFill>
              <a:schemeClr val="accent3"/>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28" name="Google Shape;228;p26"/>
            <p:cNvSpPr txBox="1"/>
            <p:nvPr/>
          </p:nvSpPr>
          <p:spPr>
            <a:xfrm>
              <a:off x="30157" y="43967"/>
              <a:ext cx="8976182" cy="557446"/>
            </a:xfrm>
            <a:prstGeom prst="rect">
              <a:avLst/>
            </a:prstGeom>
            <a:noFill/>
            <a:ln>
              <a:noFill/>
            </a:ln>
          </p:spPr>
          <p:txBody>
            <a:bodyPr spcFirstLastPara="1" wrap="square" lIns="60950" tIns="60950" rIns="60950" bIns="60950" anchor="ctr" anchorCtr="0">
              <a:noAutofit/>
            </a:bodyPr>
            <a:lstStyle/>
            <a:p>
              <a:pPr>
                <a:lnSpc>
                  <a:spcPct val="90000"/>
                </a:lnSpc>
              </a:pPr>
              <a:r>
                <a:rPr lang="el-GR" sz="1600" dirty="0">
                  <a:solidFill>
                    <a:schemeClr val="lt1"/>
                  </a:solidFill>
                  <a:latin typeface="Arial"/>
                  <a:ea typeface="Arial"/>
                  <a:cs typeface="Arial"/>
                  <a:sym typeface="Arial"/>
                </a:rPr>
                <a:t>Δημοσιογραφίας και Μέσων Μαζικής Επικοινωνίας, Τουριστικών επιχειρήσεων, Διεθνών και Ευρωπαϊκών σπουδών  κ.ά.</a:t>
              </a:r>
              <a:endParaRPr sz="1600" dirty="0">
                <a:solidFill>
                  <a:schemeClr val="lt1"/>
                </a:solidFill>
                <a:latin typeface="Arial"/>
                <a:ea typeface="Arial"/>
                <a:cs typeface="Arial"/>
                <a:sym typeface="Arial"/>
              </a:endParaRPr>
            </a:p>
          </p:txBody>
        </p:sp>
        <p:sp>
          <p:nvSpPr>
            <p:cNvPr id="229" name="Google Shape;229;p26"/>
            <p:cNvSpPr/>
            <p:nvPr/>
          </p:nvSpPr>
          <p:spPr>
            <a:xfrm>
              <a:off x="0" y="631570"/>
              <a:ext cx="9036496" cy="264960"/>
            </a:xfrm>
            <a:prstGeom prst="rect">
              <a:avLst/>
            </a:prstGeom>
            <a:noFill/>
            <a:ln>
              <a:noFill/>
            </a:ln>
          </p:spPr>
          <p:txBody>
            <a:bodyPr spcFirstLastPara="1" wrap="square" lIns="91425" tIns="91425" rIns="91425" bIns="91425" anchor="ctr" anchorCtr="0">
              <a:noAutofit/>
            </a:bodyPr>
            <a:lstStyle/>
            <a:p>
              <a:endParaRPr/>
            </a:p>
          </p:txBody>
        </p:sp>
        <p:sp>
          <p:nvSpPr>
            <p:cNvPr id="230" name="Google Shape;230;p26"/>
            <p:cNvSpPr txBox="1"/>
            <p:nvPr/>
          </p:nvSpPr>
          <p:spPr>
            <a:xfrm>
              <a:off x="0" y="631570"/>
              <a:ext cx="9036496" cy="264960"/>
            </a:xfrm>
            <a:prstGeom prst="rect">
              <a:avLst/>
            </a:prstGeom>
            <a:noFill/>
            <a:ln>
              <a:noFill/>
            </a:ln>
          </p:spPr>
          <p:txBody>
            <a:bodyPr spcFirstLastPara="1" wrap="square" lIns="286900" tIns="20300" rIns="113775" bIns="20300" anchor="t" anchorCtr="0">
              <a:noAutofit/>
            </a:bodyPr>
            <a:lstStyle/>
            <a:p>
              <a:pPr marL="171450" lvl="1" indent="-171450">
                <a:lnSpc>
                  <a:spcPct val="90000"/>
                </a:lnSpc>
                <a:buClr>
                  <a:schemeClr val="dk1"/>
                </a:buClr>
                <a:buSzPts val="1600"/>
                <a:buFont typeface="Arial"/>
                <a:buChar char="•"/>
              </a:pPr>
              <a:r>
                <a:rPr lang="el-GR" sz="1600" dirty="0">
                  <a:solidFill>
                    <a:schemeClr val="dk1"/>
                  </a:solidFill>
                  <a:latin typeface="Arial"/>
                  <a:ea typeface="Arial"/>
                  <a:cs typeface="Arial"/>
                  <a:sym typeface="Arial"/>
                </a:rPr>
                <a:t>Εξέταση σε μια από τις ξένες γλώσσες: Αγγλική, Γαλλική, Γερμανική, Ιταλική  </a:t>
              </a:r>
              <a:endParaRPr sz="1600" dirty="0">
                <a:solidFill>
                  <a:schemeClr val="dk1"/>
                </a:solidFill>
                <a:latin typeface="Arial"/>
                <a:ea typeface="Arial"/>
                <a:cs typeface="Arial"/>
                <a:sym typeface="Arial"/>
              </a:endParaRPr>
            </a:p>
          </p:txBody>
        </p:sp>
        <p:sp>
          <p:nvSpPr>
            <p:cNvPr id="231" name="Google Shape;231;p26"/>
            <p:cNvSpPr/>
            <p:nvPr/>
          </p:nvSpPr>
          <p:spPr>
            <a:xfrm>
              <a:off x="0" y="896530"/>
              <a:ext cx="9036496" cy="617760"/>
            </a:xfrm>
            <a:prstGeom prst="roundRect">
              <a:avLst>
                <a:gd name="adj" fmla="val 16667"/>
              </a:avLst>
            </a:prstGeom>
            <a:solidFill>
              <a:srgbClr val="5A47A8"/>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32" name="Google Shape;232;p26"/>
            <p:cNvSpPr txBox="1"/>
            <p:nvPr/>
          </p:nvSpPr>
          <p:spPr>
            <a:xfrm>
              <a:off x="30157" y="926687"/>
              <a:ext cx="8976182" cy="557446"/>
            </a:xfrm>
            <a:prstGeom prst="rect">
              <a:avLst/>
            </a:prstGeom>
            <a:noFill/>
            <a:ln>
              <a:noFill/>
            </a:ln>
          </p:spPr>
          <p:txBody>
            <a:bodyPr spcFirstLastPara="1" wrap="square" lIns="60950" tIns="60950" rIns="60950" bIns="60950" anchor="ctr" anchorCtr="0">
              <a:noAutofit/>
            </a:bodyPr>
            <a:lstStyle/>
            <a:p>
              <a:pPr>
                <a:lnSpc>
                  <a:spcPct val="90000"/>
                </a:lnSpc>
              </a:pPr>
              <a:r>
                <a:rPr lang="el-GR" sz="1600" dirty="0">
                  <a:solidFill>
                    <a:schemeClr val="lt1"/>
                  </a:solidFill>
                  <a:latin typeface="Arial"/>
                  <a:ea typeface="Arial"/>
                  <a:cs typeface="Arial"/>
                  <a:sym typeface="Arial"/>
                </a:rPr>
                <a:t>Ναυτιλιακών σπουδών, Οικονομικής και Διοίκησης Τουρισμού  </a:t>
              </a:r>
              <a:endParaRPr sz="1600" dirty="0">
                <a:solidFill>
                  <a:schemeClr val="lt1"/>
                </a:solidFill>
                <a:latin typeface="Arial"/>
                <a:ea typeface="Arial"/>
                <a:cs typeface="Arial"/>
                <a:sym typeface="Arial"/>
              </a:endParaRPr>
            </a:p>
          </p:txBody>
        </p:sp>
        <p:sp>
          <p:nvSpPr>
            <p:cNvPr id="233" name="Google Shape;233;p26"/>
            <p:cNvSpPr/>
            <p:nvPr/>
          </p:nvSpPr>
          <p:spPr>
            <a:xfrm>
              <a:off x="0" y="1514290"/>
              <a:ext cx="9036496" cy="264960"/>
            </a:xfrm>
            <a:prstGeom prst="rect">
              <a:avLst/>
            </a:prstGeom>
            <a:noFill/>
            <a:ln>
              <a:noFill/>
            </a:ln>
          </p:spPr>
          <p:txBody>
            <a:bodyPr spcFirstLastPara="1" wrap="square" lIns="91425" tIns="91425" rIns="91425" bIns="91425" anchor="ctr" anchorCtr="0">
              <a:noAutofit/>
            </a:bodyPr>
            <a:lstStyle/>
            <a:p>
              <a:endParaRPr/>
            </a:p>
          </p:txBody>
        </p:sp>
        <p:sp>
          <p:nvSpPr>
            <p:cNvPr id="234" name="Google Shape;234;p26"/>
            <p:cNvSpPr txBox="1"/>
            <p:nvPr/>
          </p:nvSpPr>
          <p:spPr>
            <a:xfrm>
              <a:off x="0" y="1514290"/>
              <a:ext cx="9036496" cy="264960"/>
            </a:xfrm>
            <a:prstGeom prst="rect">
              <a:avLst/>
            </a:prstGeom>
            <a:noFill/>
            <a:ln>
              <a:noFill/>
            </a:ln>
          </p:spPr>
          <p:txBody>
            <a:bodyPr spcFirstLastPara="1" wrap="square" lIns="286900" tIns="20300" rIns="113775" bIns="20300" anchor="t" anchorCtr="0">
              <a:noAutofit/>
            </a:bodyPr>
            <a:lstStyle/>
            <a:p>
              <a:pPr marL="171450" lvl="1" indent="-171450">
                <a:lnSpc>
                  <a:spcPct val="90000"/>
                </a:lnSpc>
                <a:buClr>
                  <a:schemeClr val="dk1"/>
                </a:buClr>
                <a:buSzPts val="1600"/>
                <a:buFont typeface="Arial"/>
                <a:buChar char="•"/>
              </a:pPr>
              <a:r>
                <a:rPr lang="el-GR" sz="1600" dirty="0">
                  <a:solidFill>
                    <a:schemeClr val="dk1"/>
                  </a:solidFill>
                  <a:latin typeface="Arial"/>
                  <a:ea typeface="Arial"/>
                  <a:cs typeface="Arial"/>
                  <a:sym typeface="Arial"/>
                </a:rPr>
                <a:t>Εξέταση στην Αγγλική γλώσσα</a:t>
              </a:r>
              <a:endParaRPr sz="1600" dirty="0">
                <a:solidFill>
                  <a:schemeClr val="dk1"/>
                </a:solidFill>
                <a:latin typeface="Arial"/>
                <a:ea typeface="Arial"/>
                <a:cs typeface="Arial"/>
                <a:sym typeface="Arial"/>
              </a:endParaRPr>
            </a:p>
          </p:txBody>
        </p:sp>
        <p:sp>
          <p:nvSpPr>
            <p:cNvPr id="235" name="Google Shape;235;p26"/>
            <p:cNvSpPr/>
            <p:nvPr/>
          </p:nvSpPr>
          <p:spPr>
            <a:xfrm>
              <a:off x="0" y="1779250"/>
              <a:ext cx="9036496" cy="617760"/>
            </a:xfrm>
            <a:prstGeom prst="roundRect">
              <a:avLst>
                <a:gd name="adj" fmla="val 16667"/>
              </a:avLst>
            </a:prstGeom>
            <a:solidFill>
              <a:srgbClr val="427EAD"/>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36" name="Google Shape;236;p26"/>
            <p:cNvSpPr txBox="1"/>
            <p:nvPr/>
          </p:nvSpPr>
          <p:spPr>
            <a:xfrm>
              <a:off x="30157" y="1809407"/>
              <a:ext cx="8976182" cy="557446"/>
            </a:xfrm>
            <a:prstGeom prst="rect">
              <a:avLst/>
            </a:prstGeom>
            <a:noFill/>
            <a:ln>
              <a:noFill/>
            </a:ln>
          </p:spPr>
          <p:txBody>
            <a:bodyPr spcFirstLastPara="1" wrap="square" lIns="60950" tIns="60950" rIns="60950" bIns="60950" anchor="ctr" anchorCtr="0">
              <a:noAutofit/>
            </a:bodyPr>
            <a:lstStyle/>
            <a:p>
              <a:pPr>
                <a:lnSpc>
                  <a:spcPct val="90000"/>
                </a:lnSpc>
              </a:pPr>
              <a:r>
                <a:rPr lang="el-GR" sz="1600" dirty="0">
                  <a:solidFill>
                    <a:schemeClr val="lt1"/>
                  </a:solidFill>
                  <a:latin typeface="Arial"/>
                  <a:ea typeface="Arial"/>
                  <a:cs typeface="Arial"/>
                  <a:sym typeface="Arial"/>
                </a:rPr>
                <a:t>Αγγλικής, Γαλλικής, Γερμανικής, Ιταλικής και Ισπανικής Φιλολογίας των ΕΚΠΑ και ΑΠΘ </a:t>
              </a:r>
              <a:endParaRPr sz="1600" dirty="0">
                <a:solidFill>
                  <a:schemeClr val="lt1"/>
                </a:solidFill>
                <a:latin typeface="Arial"/>
                <a:ea typeface="Arial"/>
                <a:cs typeface="Arial"/>
                <a:sym typeface="Arial"/>
              </a:endParaRPr>
            </a:p>
          </p:txBody>
        </p:sp>
        <p:sp>
          <p:nvSpPr>
            <p:cNvPr id="237" name="Google Shape;237;p26"/>
            <p:cNvSpPr/>
            <p:nvPr/>
          </p:nvSpPr>
          <p:spPr>
            <a:xfrm>
              <a:off x="0" y="2397010"/>
              <a:ext cx="9036496" cy="264960"/>
            </a:xfrm>
            <a:prstGeom prst="rect">
              <a:avLst/>
            </a:prstGeom>
            <a:noFill/>
            <a:ln>
              <a:noFill/>
            </a:ln>
          </p:spPr>
          <p:txBody>
            <a:bodyPr spcFirstLastPara="1" wrap="square" lIns="91425" tIns="91425" rIns="91425" bIns="91425" anchor="ctr" anchorCtr="0">
              <a:noAutofit/>
            </a:bodyPr>
            <a:lstStyle/>
            <a:p>
              <a:endParaRPr/>
            </a:p>
          </p:txBody>
        </p:sp>
        <p:sp>
          <p:nvSpPr>
            <p:cNvPr id="238" name="Google Shape;238;p26"/>
            <p:cNvSpPr txBox="1"/>
            <p:nvPr/>
          </p:nvSpPr>
          <p:spPr>
            <a:xfrm>
              <a:off x="0" y="2397010"/>
              <a:ext cx="9036496" cy="264960"/>
            </a:xfrm>
            <a:prstGeom prst="rect">
              <a:avLst/>
            </a:prstGeom>
            <a:noFill/>
            <a:ln>
              <a:noFill/>
            </a:ln>
          </p:spPr>
          <p:txBody>
            <a:bodyPr spcFirstLastPara="1" wrap="square" lIns="286900" tIns="20300" rIns="113775" bIns="20300" anchor="t" anchorCtr="0">
              <a:noAutofit/>
            </a:bodyPr>
            <a:lstStyle/>
            <a:p>
              <a:pPr marL="171450" lvl="1" indent="-171450">
                <a:lnSpc>
                  <a:spcPct val="90000"/>
                </a:lnSpc>
                <a:buClr>
                  <a:schemeClr val="dk1"/>
                </a:buClr>
                <a:buSzPts val="1600"/>
                <a:buFont typeface="Arial"/>
                <a:buChar char="•"/>
              </a:pPr>
              <a:r>
                <a:rPr lang="el-GR" sz="1600" dirty="0">
                  <a:solidFill>
                    <a:schemeClr val="dk1"/>
                  </a:solidFill>
                  <a:latin typeface="Arial"/>
                  <a:ea typeface="Arial"/>
                  <a:cs typeface="Arial"/>
                  <a:sym typeface="Arial"/>
                </a:rPr>
                <a:t>Εξέταση στην αντίστοιχη ξένη γλώσσα</a:t>
              </a:r>
              <a:endParaRPr sz="1600" dirty="0">
                <a:solidFill>
                  <a:schemeClr val="dk1"/>
                </a:solidFill>
                <a:latin typeface="Arial"/>
                <a:ea typeface="Arial"/>
                <a:cs typeface="Arial"/>
                <a:sym typeface="Arial"/>
              </a:endParaRPr>
            </a:p>
          </p:txBody>
        </p:sp>
        <p:sp>
          <p:nvSpPr>
            <p:cNvPr id="239" name="Google Shape;239;p26"/>
            <p:cNvSpPr/>
            <p:nvPr/>
          </p:nvSpPr>
          <p:spPr>
            <a:xfrm>
              <a:off x="0" y="2661970"/>
              <a:ext cx="9036496" cy="404428"/>
            </a:xfrm>
            <a:prstGeom prst="roundRect">
              <a:avLst>
                <a:gd name="adj" fmla="val 16667"/>
              </a:avLst>
            </a:prstGeom>
            <a:solidFill>
              <a:srgbClr val="3CB38B"/>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40" name="Google Shape;240;p26"/>
            <p:cNvSpPr txBox="1"/>
            <p:nvPr/>
          </p:nvSpPr>
          <p:spPr>
            <a:xfrm>
              <a:off x="19743" y="2681713"/>
              <a:ext cx="8997010" cy="364942"/>
            </a:xfrm>
            <a:prstGeom prst="rect">
              <a:avLst/>
            </a:prstGeom>
            <a:noFill/>
            <a:ln>
              <a:noFill/>
            </a:ln>
          </p:spPr>
          <p:txBody>
            <a:bodyPr spcFirstLastPara="1" wrap="square" lIns="60950" tIns="60950" rIns="60950" bIns="60950" anchor="ctr" anchorCtr="0">
              <a:noAutofit/>
            </a:bodyPr>
            <a:lstStyle/>
            <a:p>
              <a:pPr>
                <a:lnSpc>
                  <a:spcPct val="90000"/>
                </a:lnSpc>
              </a:pPr>
              <a:r>
                <a:rPr lang="el-GR" sz="1600">
                  <a:solidFill>
                    <a:schemeClr val="lt1"/>
                  </a:solidFill>
                  <a:latin typeface="Arial"/>
                  <a:ea typeface="Arial"/>
                  <a:cs typeface="Arial"/>
                  <a:sym typeface="Arial"/>
                </a:rPr>
                <a:t>Ξένων Γλωσσών Μετάφρασης και Διερμηνείας του Ιονίου Πανεπιστημίου  </a:t>
              </a:r>
              <a:endParaRPr sz="1600">
                <a:solidFill>
                  <a:schemeClr val="lt1"/>
                </a:solidFill>
                <a:latin typeface="Arial"/>
                <a:ea typeface="Arial"/>
                <a:cs typeface="Arial"/>
                <a:sym typeface="Arial"/>
              </a:endParaRPr>
            </a:p>
          </p:txBody>
        </p:sp>
        <p:sp>
          <p:nvSpPr>
            <p:cNvPr id="241" name="Google Shape;241;p26"/>
            <p:cNvSpPr/>
            <p:nvPr/>
          </p:nvSpPr>
          <p:spPr>
            <a:xfrm>
              <a:off x="0" y="3048997"/>
              <a:ext cx="9036496" cy="264960"/>
            </a:xfrm>
            <a:prstGeom prst="rect">
              <a:avLst/>
            </a:prstGeom>
            <a:noFill/>
            <a:ln>
              <a:noFill/>
            </a:ln>
          </p:spPr>
          <p:txBody>
            <a:bodyPr spcFirstLastPara="1" wrap="square" lIns="91425" tIns="91425" rIns="91425" bIns="91425" anchor="ctr" anchorCtr="0">
              <a:noAutofit/>
            </a:bodyPr>
            <a:lstStyle/>
            <a:p>
              <a:endParaRPr/>
            </a:p>
          </p:txBody>
        </p:sp>
        <p:sp>
          <p:nvSpPr>
            <p:cNvPr id="242" name="Google Shape;242;p26"/>
            <p:cNvSpPr txBox="1"/>
            <p:nvPr/>
          </p:nvSpPr>
          <p:spPr>
            <a:xfrm>
              <a:off x="0" y="3048997"/>
              <a:ext cx="9036496" cy="264960"/>
            </a:xfrm>
            <a:prstGeom prst="rect">
              <a:avLst/>
            </a:prstGeom>
            <a:noFill/>
            <a:ln>
              <a:noFill/>
            </a:ln>
          </p:spPr>
          <p:txBody>
            <a:bodyPr spcFirstLastPara="1" wrap="square" lIns="286900" tIns="20300" rIns="113775" bIns="20300" anchor="t" anchorCtr="0">
              <a:noAutofit/>
            </a:bodyPr>
            <a:lstStyle/>
            <a:p>
              <a:pPr marL="171450" lvl="1" indent="-171450">
                <a:lnSpc>
                  <a:spcPct val="90000"/>
                </a:lnSpc>
                <a:buClr>
                  <a:schemeClr val="dk1"/>
                </a:buClr>
                <a:buSzPts val="1600"/>
                <a:buFont typeface="Arial"/>
                <a:buChar char="•"/>
              </a:pPr>
              <a:r>
                <a:rPr lang="el-GR" sz="1600" dirty="0">
                  <a:solidFill>
                    <a:schemeClr val="dk1"/>
                  </a:solidFill>
                  <a:latin typeface="Arial"/>
                  <a:ea typeface="Arial"/>
                  <a:cs typeface="Arial"/>
                  <a:sym typeface="Arial"/>
                </a:rPr>
                <a:t> Εξέταση σε δύο από τις τρεις ξένες γλώσσες Αγγλικά, Γαλλικά, Γερμανικά </a:t>
              </a:r>
              <a:endParaRPr sz="1600" dirty="0">
                <a:solidFill>
                  <a:schemeClr val="dk1"/>
                </a:solidFill>
                <a:latin typeface="Arial"/>
                <a:ea typeface="Arial"/>
                <a:cs typeface="Arial"/>
                <a:sym typeface="Arial"/>
              </a:endParaRPr>
            </a:p>
          </p:txBody>
        </p:sp>
        <p:sp>
          <p:nvSpPr>
            <p:cNvPr id="243" name="Google Shape;243;p26"/>
            <p:cNvSpPr/>
            <p:nvPr/>
          </p:nvSpPr>
          <p:spPr>
            <a:xfrm>
              <a:off x="0" y="3331359"/>
              <a:ext cx="9036496" cy="617760"/>
            </a:xfrm>
            <a:prstGeom prst="roundRect">
              <a:avLst>
                <a:gd name="adj" fmla="val 16667"/>
              </a:avLst>
            </a:prstGeom>
            <a:solidFill>
              <a:srgbClr val="43B837"/>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44" name="Google Shape;244;p26"/>
            <p:cNvSpPr txBox="1"/>
            <p:nvPr/>
          </p:nvSpPr>
          <p:spPr>
            <a:xfrm>
              <a:off x="19743" y="3361516"/>
              <a:ext cx="8986597" cy="557446"/>
            </a:xfrm>
            <a:prstGeom prst="rect">
              <a:avLst/>
            </a:prstGeom>
            <a:noFill/>
            <a:ln>
              <a:noFill/>
            </a:ln>
          </p:spPr>
          <p:txBody>
            <a:bodyPr spcFirstLastPara="1" wrap="square" lIns="60950" tIns="60950" rIns="60950" bIns="60950" anchor="ctr" anchorCtr="0">
              <a:noAutofit/>
            </a:bodyPr>
            <a:lstStyle/>
            <a:p>
              <a:pPr>
                <a:lnSpc>
                  <a:spcPct val="90000"/>
                </a:lnSpc>
              </a:pPr>
              <a:r>
                <a:rPr lang="el-GR" sz="1600" dirty="0">
                  <a:solidFill>
                    <a:schemeClr val="lt1"/>
                  </a:solidFill>
                  <a:latin typeface="Arial"/>
                  <a:ea typeface="Arial"/>
                  <a:cs typeface="Arial"/>
                  <a:sym typeface="Arial"/>
                </a:rPr>
                <a:t> Αρχιτεκτόνων </a:t>
              </a:r>
              <a:r>
                <a:rPr lang="el-GR" sz="1600" dirty="0" err="1">
                  <a:solidFill>
                    <a:schemeClr val="lt1"/>
                  </a:solidFill>
                  <a:latin typeface="Arial"/>
                  <a:ea typeface="Arial"/>
                  <a:cs typeface="Arial"/>
                  <a:sym typeface="Arial"/>
                </a:rPr>
                <a:t>Μηχ</a:t>
              </a:r>
              <a:r>
                <a:rPr lang="el-GR" sz="1600" dirty="0">
                  <a:solidFill>
                    <a:schemeClr val="lt1"/>
                  </a:solidFill>
                  <a:latin typeface="Arial"/>
                  <a:ea typeface="Arial"/>
                  <a:cs typeface="Arial"/>
                  <a:sym typeface="Arial"/>
                </a:rPr>
                <a:t>/</a:t>
              </a:r>
              <a:r>
                <a:rPr lang="el-GR" sz="1600" dirty="0" err="1">
                  <a:solidFill>
                    <a:schemeClr val="lt1"/>
                  </a:solidFill>
                  <a:latin typeface="Arial"/>
                  <a:ea typeface="Arial"/>
                  <a:cs typeface="Arial"/>
                  <a:sym typeface="Arial"/>
                </a:rPr>
                <a:t>κών</a:t>
              </a:r>
              <a:r>
                <a:rPr lang="el-GR" sz="1600" dirty="0">
                  <a:solidFill>
                    <a:schemeClr val="lt1"/>
                  </a:solidFill>
                  <a:latin typeface="Arial"/>
                  <a:ea typeface="Arial"/>
                  <a:cs typeface="Arial"/>
                  <a:sym typeface="Arial"/>
                </a:rPr>
                <a:t> – Γραφιστικής και Οπτικής Επικοινωνίας– Εσωτερικής Αρχιτεκτονικής </a:t>
              </a:r>
              <a:r>
                <a:rPr lang="el-GR" sz="1600" dirty="0" err="1">
                  <a:solidFill>
                    <a:schemeClr val="lt1"/>
                  </a:solidFill>
                  <a:latin typeface="Arial"/>
                  <a:ea typeface="Arial"/>
                  <a:cs typeface="Arial"/>
                  <a:sym typeface="Arial"/>
                </a:rPr>
                <a:t>κ.α</a:t>
              </a:r>
              <a:endParaRPr sz="1600" dirty="0">
                <a:solidFill>
                  <a:schemeClr val="lt1"/>
                </a:solidFill>
                <a:latin typeface="Arial"/>
                <a:ea typeface="Arial"/>
                <a:cs typeface="Arial"/>
                <a:sym typeface="Arial"/>
              </a:endParaRPr>
            </a:p>
          </p:txBody>
        </p:sp>
        <p:sp>
          <p:nvSpPr>
            <p:cNvPr id="245" name="Google Shape;245;p26"/>
            <p:cNvSpPr/>
            <p:nvPr/>
          </p:nvSpPr>
          <p:spPr>
            <a:xfrm>
              <a:off x="0" y="3949119"/>
              <a:ext cx="9036496" cy="264960"/>
            </a:xfrm>
            <a:prstGeom prst="rect">
              <a:avLst/>
            </a:prstGeom>
            <a:noFill/>
            <a:ln>
              <a:noFill/>
            </a:ln>
          </p:spPr>
          <p:txBody>
            <a:bodyPr spcFirstLastPara="1" wrap="square" lIns="91425" tIns="91425" rIns="91425" bIns="91425" anchor="ctr" anchorCtr="0">
              <a:noAutofit/>
            </a:bodyPr>
            <a:lstStyle/>
            <a:p>
              <a:endParaRPr/>
            </a:p>
          </p:txBody>
        </p:sp>
        <p:sp>
          <p:nvSpPr>
            <p:cNvPr id="246" name="Google Shape;246;p26"/>
            <p:cNvSpPr txBox="1"/>
            <p:nvPr/>
          </p:nvSpPr>
          <p:spPr>
            <a:xfrm>
              <a:off x="0" y="3949119"/>
              <a:ext cx="9036496" cy="264960"/>
            </a:xfrm>
            <a:prstGeom prst="rect">
              <a:avLst/>
            </a:prstGeom>
            <a:noFill/>
            <a:ln>
              <a:noFill/>
            </a:ln>
          </p:spPr>
          <p:txBody>
            <a:bodyPr spcFirstLastPara="1" wrap="square" lIns="286900" tIns="20300" rIns="113775" bIns="20300" anchor="t" anchorCtr="0">
              <a:noAutofit/>
            </a:bodyPr>
            <a:lstStyle/>
            <a:p>
              <a:pPr marL="171450" lvl="1" indent="-171450">
                <a:lnSpc>
                  <a:spcPct val="90000"/>
                </a:lnSpc>
                <a:buClr>
                  <a:schemeClr val="dk1"/>
                </a:buClr>
                <a:buSzPts val="1600"/>
                <a:buFont typeface="Arial"/>
                <a:buChar char="•"/>
              </a:pPr>
              <a:r>
                <a:rPr lang="el-GR" sz="1600" dirty="0">
                  <a:solidFill>
                    <a:schemeClr val="dk1"/>
                  </a:solidFill>
                  <a:latin typeface="Arial"/>
                  <a:ea typeface="Arial"/>
                  <a:cs typeface="Arial"/>
                  <a:sym typeface="Arial"/>
                </a:rPr>
                <a:t> Εξέταση στο Ελεύθερο και Γραμμικό Σχέδιο</a:t>
              </a:r>
              <a:endParaRPr sz="1600" dirty="0">
                <a:solidFill>
                  <a:schemeClr val="dk1"/>
                </a:solidFill>
                <a:latin typeface="Arial"/>
                <a:ea typeface="Arial"/>
                <a:cs typeface="Arial"/>
                <a:sym typeface="Arial"/>
              </a:endParaRPr>
            </a:p>
          </p:txBody>
        </p:sp>
        <p:sp>
          <p:nvSpPr>
            <p:cNvPr id="247" name="Google Shape;247;p26"/>
            <p:cNvSpPr/>
            <p:nvPr/>
          </p:nvSpPr>
          <p:spPr>
            <a:xfrm>
              <a:off x="0" y="4304234"/>
              <a:ext cx="9036496" cy="509497"/>
            </a:xfrm>
            <a:prstGeom prst="roundRect">
              <a:avLst>
                <a:gd name="adj" fmla="val 16667"/>
              </a:avLst>
            </a:prstGeom>
            <a:solidFill>
              <a:srgbClr val="AABD32"/>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49" name="Google Shape;249;p26"/>
            <p:cNvSpPr/>
            <p:nvPr/>
          </p:nvSpPr>
          <p:spPr>
            <a:xfrm>
              <a:off x="0" y="4784327"/>
              <a:ext cx="9036496" cy="264960"/>
            </a:xfrm>
            <a:prstGeom prst="rect">
              <a:avLst/>
            </a:prstGeom>
            <a:noFill/>
            <a:ln>
              <a:noFill/>
            </a:ln>
          </p:spPr>
          <p:txBody>
            <a:bodyPr spcFirstLastPara="1" wrap="square" lIns="91425" tIns="91425" rIns="91425" bIns="91425" anchor="ctr" anchorCtr="0">
              <a:noAutofit/>
            </a:bodyPr>
            <a:lstStyle/>
            <a:p>
              <a:endParaRPr/>
            </a:p>
          </p:txBody>
        </p:sp>
        <p:sp>
          <p:nvSpPr>
            <p:cNvPr id="253" name="Google Shape;253;p26"/>
            <p:cNvSpPr/>
            <p:nvPr/>
          </p:nvSpPr>
          <p:spPr>
            <a:xfrm>
              <a:off x="0" y="5620107"/>
              <a:ext cx="9036496" cy="212540"/>
            </a:xfrm>
            <a:prstGeom prst="rect">
              <a:avLst/>
            </a:prstGeom>
            <a:noFill/>
            <a:ln>
              <a:noFill/>
            </a:ln>
          </p:spPr>
          <p:txBody>
            <a:bodyPr spcFirstLastPara="1" wrap="square" lIns="91425" tIns="91425" rIns="91425" bIns="91425" anchor="ctr" anchorCtr="0">
              <a:noAutofit/>
            </a:bodyPr>
            <a:lstStyle/>
            <a:p>
              <a:endParaRPr/>
            </a:p>
          </p:txBody>
        </p:sp>
      </p:grpSp>
      <p:pic>
        <p:nvPicPr>
          <p:cNvPr id="30" name="Picture 29"/>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587615" y="135685"/>
            <a:ext cx="1484642" cy="1470925"/>
          </a:xfrm>
          <a:prstGeom prst="rect">
            <a:avLst/>
          </a:prstGeom>
        </p:spPr>
      </p:pic>
      <p:sp>
        <p:nvSpPr>
          <p:cNvPr id="4" name="Rectangle 3"/>
          <p:cNvSpPr/>
          <p:nvPr/>
        </p:nvSpPr>
        <p:spPr>
          <a:xfrm>
            <a:off x="1558987" y="5620635"/>
            <a:ext cx="4663393" cy="341632"/>
          </a:xfrm>
          <a:prstGeom prst="rect">
            <a:avLst/>
          </a:prstGeom>
        </p:spPr>
        <p:txBody>
          <a:bodyPr wrap="none">
            <a:spAutoFit/>
          </a:bodyPr>
          <a:lstStyle/>
          <a:p>
            <a:pPr>
              <a:lnSpc>
                <a:spcPct val="90000"/>
              </a:lnSpc>
            </a:pPr>
            <a:r>
              <a:rPr lang="el-GR" dirty="0">
                <a:solidFill>
                  <a:schemeClr val="lt1"/>
                </a:solidFill>
                <a:latin typeface="Arial"/>
                <a:ea typeface="Arial"/>
                <a:cs typeface="Arial"/>
                <a:sym typeface="Arial"/>
              </a:rPr>
              <a:t>Επιστήμης Φυσικής Αγωγής και Αθλητισμού</a:t>
            </a:r>
          </a:p>
        </p:txBody>
      </p:sp>
      <p:sp>
        <p:nvSpPr>
          <p:cNvPr id="6" name="Rectangle 5"/>
          <p:cNvSpPr/>
          <p:nvPr/>
        </p:nvSpPr>
        <p:spPr>
          <a:xfrm>
            <a:off x="1410192" y="6030030"/>
            <a:ext cx="9325143" cy="535531"/>
          </a:xfrm>
          <a:prstGeom prst="rect">
            <a:avLst/>
          </a:prstGeom>
        </p:spPr>
        <p:txBody>
          <a:bodyPr wrap="square">
            <a:spAutoFit/>
          </a:bodyPr>
          <a:lstStyle/>
          <a:p>
            <a:pPr marL="171450" lvl="1" indent="-171450">
              <a:lnSpc>
                <a:spcPct val="90000"/>
              </a:lnSpc>
              <a:buClr>
                <a:schemeClr val="dk1"/>
              </a:buClr>
              <a:buSzPts val="1600"/>
              <a:buFont typeface="Arial"/>
              <a:buChar char="•"/>
            </a:pPr>
            <a:r>
              <a:rPr lang="el-GR" sz="1600" dirty="0">
                <a:solidFill>
                  <a:schemeClr val="dk1"/>
                </a:solidFill>
                <a:latin typeface="Arial" panose="020B0604020202020204" pitchFamily="34" charset="0"/>
                <a:ea typeface="Arial"/>
                <a:cs typeface="Arial" panose="020B0604020202020204" pitchFamily="34" charset="0"/>
                <a:sym typeface="Arial"/>
              </a:rPr>
              <a:t>Εξέταση </a:t>
            </a:r>
            <a:r>
              <a:rPr lang="el-GR" sz="1600" dirty="0" smtClean="0">
                <a:latin typeface="Arial" panose="020B0604020202020204" pitchFamily="34" charset="0"/>
                <a:cs typeface="Arial" panose="020B0604020202020204" pitchFamily="34" charset="0"/>
              </a:rPr>
              <a:t>σε </a:t>
            </a:r>
            <a:r>
              <a:rPr lang="en-GB" sz="1600" dirty="0" smtClean="0">
                <a:latin typeface="Arial" panose="020B0604020202020204" pitchFamily="34" charset="0"/>
                <a:cs typeface="Arial" panose="020B0604020202020204" pitchFamily="34" charset="0"/>
              </a:rPr>
              <a:t>3</a:t>
            </a:r>
            <a:r>
              <a:rPr lang="el-GR" sz="1600" dirty="0" smtClean="0">
                <a:latin typeface="Arial" panose="020B0604020202020204" pitchFamily="34" charset="0"/>
                <a:cs typeface="Arial" panose="020B0604020202020204" pitchFamily="34" charset="0"/>
              </a:rPr>
              <a:t> </a:t>
            </a:r>
            <a:r>
              <a:rPr lang="el-GR" sz="1600" dirty="0">
                <a:latin typeface="Arial" panose="020B0604020202020204" pitchFamily="34" charset="0"/>
                <a:cs typeface="Arial" panose="020B0604020202020204" pitchFamily="34" charset="0"/>
              </a:rPr>
              <a:t>από τα εξής </a:t>
            </a:r>
            <a:r>
              <a:rPr lang="el-GR" sz="1600" dirty="0" smtClean="0">
                <a:latin typeface="Arial" panose="020B0604020202020204" pitchFamily="34" charset="0"/>
                <a:cs typeface="Arial" panose="020B0604020202020204" pitchFamily="34" charset="0"/>
              </a:rPr>
              <a:t>4 </a:t>
            </a:r>
            <a:r>
              <a:rPr lang="el-GR" sz="1600" dirty="0">
                <a:latin typeface="Arial" panose="020B0604020202020204" pitchFamily="34" charset="0"/>
                <a:cs typeface="Arial" panose="020B0604020202020204" pitchFamily="34" charset="0"/>
              </a:rPr>
              <a:t>αγωνίσματα "</a:t>
            </a:r>
            <a:r>
              <a:rPr lang="el-GR" sz="1600" dirty="0" smtClean="0">
                <a:latin typeface="Arial" panose="020B0604020202020204" pitchFamily="34" charset="0"/>
                <a:cs typeface="Arial" panose="020B0604020202020204" pitchFamily="34" charset="0"/>
              </a:rPr>
              <a:t>Δρόμος </a:t>
            </a:r>
            <a:r>
              <a:rPr lang="el-GR" sz="1600" dirty="0">
                <a:latin typeface="Arial" panose="020B0604020202020204" pitchFamily="34" charset="0"/>
                <a:cs typeface="Arial" panose="020B0604020202020204" pitchFamily="34" charset="0"/>
              </a:rPr>
              <a:t>400 μ. για αγόρια ή 200 μ. για κορίτσια", </a:t>
            </a:r>
            <a:r>
              <a:rPr lang="el-GR" sz="1600" dirty="0" smtClean="0">
                <a:latin typeface="Arial" panose="020B0604020202020204" pitchFamily="34" charset="0"/>
                <a:cs typeface="Arial" panose="020B0604020202020204" pitchFamily="34" charset="0"/>
              </a:rPr>
              <a:t>«άλμα σε μήκος", </a:t>
            </a:r>
            <a:r>
              <a:rPr lang="el-GR" sz="1600" dirty="0">
                <a:latin typeface="Arial" panose="020B0604020202020204" pitchFamily="34" charset="0"/>
                <a:cs typeface="Arial" panose="020B0604020202020204" pitchFamily="34" charset="0"/>
              </a:rPr>
              <a:t>"</a:t>
            </a:r>
            <a:r>
              <a:rPr lang="el-GR" sz="1600" dirty="0" smtClean="0">
                <a:latin typeface="Arial" panose="020B0604020202020204" pitchFamily="34" charset="0"/>
                <a:cs typeface="Arial" panose="020B0604020202020204" pitchFamily="34" charset="0"/>
              </a:rPr>
              <a:t>Σφαιροβολία </a:t>
            </a:r>
            <a:r>
              <a:rPr lang="el-GR" sz="1600" dirty="0">
                <a:latin typeface="Arial" panose="020B0604020202020204" pitchFamily="34" charset="0"/>
                <a:cs typeface="Arial" panose="020B0604020202020204" pitchFamily="34" charset="0"/>
              </a:rPr>
              <a:t>6 κ. για αγόρια ή 4 κ. για κορίτσια" και "50 μ. </a:t>
            </a:r>
            <a:r>
              <a:rPr lang="el-GR" sz="1600" dirty="0" smtClean="0">
                <a:latin typeface="Arial" panose="020B0604020202020204" pitchFamily="34" charset="0"/>
                <a:cs typeface="Arial" panose="020B0604020202020204" pitchFamily="34" charset="0"/>
              </a:rPr>
              <a:t>Κολύμβηση Ελεύθερο"</a:t>
            </a:r>
            <a:endParaRPr lang="el-GR" sz="1600" dirty="0">
              <a:solidFill>
                <a:schemeClr val="dk1"/>
              </a:solidFill>
              <a:latin typeface="Arial" panose="020B0604020202020204" pitchFamily="34" charset="0"/>
              <a:ea typeface="Arial"/>
              <a:cs typeface="Arial" panose="020B0604020202020204" pitchFamily="34" charset="0"/>
              <a:sym typeface="Arial"/>
            </a:endParaRPr>
          </a:p>
        </p:txBody>
      </p:sp>
    </p:spTree>
    <p:extLst>
      <p:ext uri="{BB962C8B-B14F-4D97-AF65-F5344CB8AC3E}">
        <p14:creationId xmlns:p14="http://schemas.microsoft.com/office/powerpoint/2010/main" val="297192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5"/>
                                        </p:tgtEl>
                                        <p:attrNameLst>
                                          <p:attrName>style.visibility</p:attrName>
                                        </p:attrNameLst>
                                      </p:cBhvr>
                                      <p:to>
                                        <p:strVal val="visible"/>
                                      </p:to>
                                    </p:set>
                                    <p:anim calcmode="lin" valueType="num">
                                      <p:cBhvr additive="base">
                                        <p:cTn id="7" dur="500"/>
                                        <p:tgtEl>
                                          <p:spTgt spid="2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361" y="133814"/>
            <a:ext cx="10947050" cy="1059365"/>
          </a:xfrm>
        </p:spPr>
        <p:txBody>
          <a:bodyPr>
            <a:normAutofit fontScale="90000"/>
          </a:bodyPr>
          <a:lstStyle/>
          <a:p>
            <a:r>
              <a:rPr lang="el-GR" b="1" dirty="0">
                <a:solidFill>
                  <a:schemeClr val="tx1"/>
                </a:solidFill>
                <a:latin typeface="Arial" panose="020B0604020202020204" pitchFamily="34" charset="0"/>
                <a:cs typeface="Arial" panose="020B0604020202020204" pitchFamily="34" charset="0"/>
              </a:rPr>
              <a:t>ΤΡΟΠΟΣ   ΕΙΣΑΓΩΓΗΣ </a:t>
            </a:r>
            <a:r>
              <a:rPr lang="el-GR" b="1" dirty="0" smtClean="0">
                <a:solidFill>
                  <a:schemeClr val="tx1"/>
                </a:solidFill>
                <a:latin typeface="Arial" panose="020B0604020202020204" pitchFamily="34" charset="0"/>
                <a:cs typeface="Arial" panose="020B0604020202020204" pitchFamily="34" charset="0"/>
              </a:rPr>
              <a:t>(3)</a:t>
            </a:r>
            <a:r>
              <a:rPr lang="en-US" dirty="0">
                <a:solidFill>
                  <a:schemeClr val="tx1"/>
                </a:solidFill>
              </a:rPr>
              <a:t/>
            </a:r>
            <a:br>
              <a:rPr lang="en-US" dirty="0">
                <a:solidFill>
                  <a:schemeClr val="tx1"/>
                </a:solidFill>
              </a:rPr>
            </a:br>
            <a:r>
              <a:rPr lang="el-GR" dirty="0" smtClean="0">
                <a:solidFill>
                  <a:schemeClr val="tx1"/>
                </a:solidFill>
              </a:rPr>
              <a:t>  </a:t>
            </a:r>
            <a:endParaRPr lang="en-US" dirty="0">
              <a:solidFill>
                <a:schemeClr val="tx1"/>
              </a:solidFill>
            </a:endParaRPr>
          </a:p>
        </p:txBody>
      </p:sp>
      <p:sp>
        <p:nvSpPr>
          <p:cNvPr id="3" name="Footer Placeholder 2"/>
          <p:cNvSpPr>
            <a:spLocks noGrp="1"/>
          </p:cNvSpPr>
          <p:nvPr>
            <p:ph type="ftr" sz="quarter" idx="11"/>
          </p:nvPr>
        </p:nvSpPr>
        <p:spPr/>
        <p:txBody>
          <a:bodyPr/>
          <a:lstStyle/>
          <a:p>
            <a:r>
              <a:rPr lang="el-GR" smtClean="0"/>
              <a:t>ΥΣΕΑ, 5 Φεβρουαρίου 2024</a:t>
            </a:r>
            <a:endParaRPr lang="en-GB" dirty="0"/>
          </a:p>
        </p:txBody>
      </p:sp>
      <p:sp>
        <p:nvSpPr>
          <p:cNvPr id="5" name="Rectangle 4"/>
          <p:cNvSpPr/>
          <p:nvPr/>
        </p:nvSpPr>
        <p:spPr>
          <a:xfrm>
            <a:off x="501804" y="2174488"/>
            <a:ext cx="11541512" cy="3561488"/>
          </a:xfrm>
          <a:prstGeom prst="rect">
            <a:avLst/>
          </a:prstGeom>
        </p:spPr>
        <p:txBody>
          <a:bodyPr wrap="square">
            <a:spAutoFit/>
          </a:bodyPr>
          <a:lstStyle/>
          <a:p>
            <a:pPr marL="342900" indent="-342900" algn="just">
              <a:lnSpc>
                <a:spcPct val="107000"/>
              </a:lnSpc>
              <a:spcAft>
                <a:spcPts val="800"/>
              </a:spcAft>
              <a:buFont typeface="Arial" panose="020B0604020202020204" pitchFamily="34" charset="0"/>
              <a:buChar char="•"/>
            </a:pPr>
            <a:r>
              <a:rPr lang="el-GR" sz="2400" b="1" dirty="0">
                <a:latin typeface="Arial" panose="020B0604020202020204" pitchFamily="34" charset="0"/>
                <a:ea typeface="Calibri" panose="020F0502020204030204" pitchFamily="34" charset="0"/>
                <a:cs typeface="Arial" panose="020B0604020202020204" pitchFamily="34" charset="0"/>
              </a:rPr>
              <a:t>Επιλογή μιας Ομάδας Προσανατολισμού  και εξέταση στα μαθήματα αυτής. </a:t>
            </a:r>
          </a:p>
          <a:p>
            <a:pPr marL="342900" indent="-342900" algn="just">
              <a:lnSpc>
                <a:spcPct val="107000"/>
              </a:lnSpc>
              <a:spcAft>
                <a:spcPts val="800"/>
              </a:spcAft>
              <a:buFont typeface="Arial" panose="020B0604020202020204" pitchFamily="34" charset="0"/>
              <a:buChar char="•"/>
            </a:pPr>
            <a:r>
              <a:rPr lang="el-GR" sz="2400" b="1" dirty="0">
                <a:latin typeface="Arial" panose="020B0604020202020204" pitchFamily="34" charset="0"/>
                <a:ea typeface="Calibri" panose="020F0502020204030204" pitchFamily="34" charset="0"/>
                <a:cs typeface="Arial" panose="020B0604020202020204" pitchFamily="34" charset="0"/>
              </a:rPr>
              <a:t>Επιλογή του αντίστοιχου Πεδίου, στο οποίο δίνει πρόσβαση η Ομάδα Προσανατολισμού. </a:t>
            </a:r>
            <a:endParaRPr lang="en-US" sz="2400" b="1" dirty="0">
              <a:latin typeface="Arial" panose="020B0604020202020204" pitchFamily="34" charset="0"/>
              <a:ea typeface="Calibri" panose="020F0502020204030204" pitchFamily="34" charset="0"/>
              <a:cs typeface="Arial" panose="020B0604020202020204" pitchFamily="34" charset="0"/>
            </a:endParaRPr>
          </a:p>
          <a:p>
            <a:pPr marL="342900" indent="-342900" algn="just">
              <a:lnSpc>
                <a:spcPct val="107000"/>
              </a:lnSpc>
              <a:spcAft>
                <a:spcPts val="800"/>
              </a:spcAft>
              <a:buFont typeface="Arial" panose="020B0604020202020204" pitchFamily="34" charset="0"/>
              <a:buChar char="•"/>
            </a:pPr>
            <a:r>
              <a:rPr lang="el-GR" sz="2400" b="1" dirty="0">
                <a:latin typeface="Arial" panose="020B0604020202020204" pitchFamily="34" charset="0"/>
                <a:ea typeface="Calibri" panose="020F0502020204030204" pitchFamily="34" charset="0"/>
                <a:cs typeface="Arial" panose="020B0604020202020204" pitchFamily="34" charset="0"/>
              </a:rPr>
              <a:t>Προκαταρκτικές εξετάσεις (Υγειονομικές, Αθλητικές και Ψυχοτεχνικές δοκιμασίες) που γίνονται με μέριμνα του Υπουργείου Εθνικής Άμυνας και του Υπουργείου Εσωτερικών. </a:t>
            </a:r>
          </a:p>
          <a:p>
            <a:pPr algn="just">
              <a:lnSpc>
                <a:spcPct val="107000"/>
              </a:lnSpc>
              <a:spcAft>
                <a:spcPts val="800"/>
              </a:spcAft>
            </a:pPr>
            <a:r>
              <a:rPr lang="el-GR" sz="2400" b="1" dirty="0">
                <a:latin typeface="Arial" panose="020B0604020202020204" pitchFamily="34" charset="0"/>
                <a:ea typeface="Calibri" panose="020F0502020204030204" pitchFamily="34" charset="0"/>
                <a:cs typeface="Arial" panose="020B0604020202020204" pitchFamily="34" charset="0"/>
              </a:rPr>
              <a:t>Τονίζεται ότι για τις συγκεκριμένες Σχολές δεν συνυπολογίζεται ο Βαθμός Απολυτηρίου.</a:t>
            </a:r>
            <a:endParaRPr lang="en-US" sz="2400" b="1" dirty="0">
              <a:latin typeface="Arial" panose="020B0604020202020204" pitchFamily="34" charset="0"/>
              <a:ea typeface="Calibri" panose="020F0502020204030204" pitchFamily="34" charset="0"/>
              <a:cs typeface="Arial" panose="020B0604020202020204" pitchFamily="34" charset="0"/>
            </a:endParaRPr>
          </a:p>
        </p:txBody>
      </p:sp>
      <p:sp>
        <p:nvSpPr>
          <p:cNvPr id="6" name="Google Shape;244;p26"/>
          <p:cNvSpPr txBox="1"/>
          <p:nvPr/>
        </p:nvSpPr>
        <p:spPr>
          <a:xfrm>
            <a:off x="501803" y="1282390"/>
            <a:ext cx="10772080" cy="691375"/>
          </a:xfrm>
          <a:prstGeom prst="rect">
            <a:avLst/>
          </a:prstGeom>
          <a:solidFill>
            <a:schemeClr val="bg2"/>
          </a:solidFill>
          <a:ln>
            <a:solidFill>
              <a:schemeClr val="bg2"/>
            </a:solidFill>
          </a:ln>
        </p:spPr>
        <p:style>
          <a:lnRef idx="3">
            <a:schemeClr val="lt1"/>
          </a:lnRef>
          <a:fillRef idx="1">
            <a:schemeClr val="accent4"/>
          </a:fillRef>
          <a:effectRef idx="1">
            <a:schemeClr val="accent4"/>
          </a:effectRef>
          <a:fontRef idx="minor">
            <a:schemeClr val="lt1"/>
          </a:fontRef>
        </p:style>
        <p:txBody>
          <a:bodyPr spcFirstLastPara="1" wrap="square" lIns="60950" tIns="60950" rIns="60950" bIns="60950" anchor="ctr" anchorCtr="0">
            <a:noAutofit/>
          </a:bodyPr>
          <a:lstStyle/>
          <a:p>
            <a:pPr>
              <a:lnSpc>
                <a:spcPct val="90000"/>
              </a:lnSpc>
            </a:pPr>
            <a:r>
              <a:rPr lang="el-GR" b="1" dirty="0">
                <a:solidFill>
                  <a:schemeClr val="tx1"/>
                </a:solidFill>
              </a:rPr>
              <a:t>Σχολών Ανωτάτων Στρατιωτικών Εκπαιδευτικών Ιδρυμάτων, Σχολών Υπαξιωματικών των Ενόπλων Δυνάμεων και Σχολών Αστυνομικής Ακαδημίας</a:t>
            </a:r>
            <a:endParaRPr b="1" dirty="0">
              <a:solidFill>
                <a:schemeClr val="tx1"/>
              </a:solidFill>
              <a:sym typeface="Arial"/>
            </a:endParaRPr>
          </a:p>
        </p:txBody>
      </p:sp>
      <p:sp>
        <p:nvSpPr>
          <p:cNvPr id="7" name="Google Shape;225;p26"/>
          <p:cNvSpPr txBox="1">
            <a:spLocks/>
          </p:cNvSpPr>
          <p:nvPr/>
        </p:nvSpPr>
        <p:spPr>
          <a:xfrm>
            <a:off x="1717288" y="646771"/>
            <a:ext cx="9010186" cy="635620"/>
          </a:xfrm>
          <a:prstGeom prst="rect">
            <a:avLst/>
          </a:prstGeom>
          <a:noFill/>
          <a:ln>
            <a:noFill/>
          </a:ln>
        </p:spPr>
        <p:txBody>
          <a:bodyPr spcFirstLastPara="1" vert="horz" wrap="square" lIns="91425" tIns="45700" rIns="91425" bIns="45700" rtlCol="0" anchor="ctr" anchorCtr="0">
            <a:noAutofit/>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pPr>
              <a:spcBef>
                <a:spcPts val="0"/>
              </a:spcBef>
              <a:buClr>
                <a:schemeClr val="dk2"/>
              </a:buClr>
              <a:buSzPts val="2520"/>
            </a:pPr>
            <a:r>
              <a:rPr lang="el-GR" sz="2000" b="1" cap="none">
                <a:solidFill>
                  <a:prstClr val="black"/>
                </a:solidFill>
                <a:latin typeface="Arial" panose="020B0604020202020204" pitchFamily="34" charset="0"/>
                <a:ea typeface="Calibri" panose="020F0502020204030204" pitchFamily="34" charset="0"/>
                <a:cs typeface="Arial" panose="020B0604020202020204" pitchFamily="34" charset="0"/>
              </a:rPr>
              <a:t>Τμήματα στα οποία απαιτείται επιπρόσθετη εξέταση σε ειδικό μάθημα</a:t>
            </a:r>
            <a:endParaRPr lang="el-GR" sz="2520" b="1" dirty="0">
              <a:latin typeface="Arial"/>
              <a:ea typeface="Arial"/>
              <a:cs typeface="Arial"/>
              <a:sym typeface="Arial"/>
            </a:endParaRPr>
          </a:p>
        </p:txBody>
      </p:sp>
      <p:pic>
        <p:nvPicPr>
          <p:cNvPr id="8" name="Picture 7"/>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950497" y="135685"/>
            <a:ext cx="1121759" cy="1111395"/>
          </a:xfrm>
          <a:prstGeom prst="rect">
            <a:avLst/>
          </a:prstGeom>
        </p:spPr>
      </p:pic>
    </p:spTree>
    <p:extLst>
      <p:ext uri="{BB962C8B-B14F-4D97-AF65-F5344CB8AC3E}">
        <p14:creationId xmlns:p14="http://schemas.microsoft.com/office/powerpoint/2010/main" val="3972845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2"/>
          <p:cNvSpPr txBox="1">
            <a:spLocks noGrp="1"/>
          </p:cNvSpPr>
          <p:nvPr>
            <p:ph type="title"/>
          </p:nvPr>
        </p:nvSpPr>
        <p:spPr>
          <a:xfrm>
            <a:off x="836341" y="84207"/>
            <a:ext cx="9054791" cy="254702"/>
          </a:xfrm>
          <a:prstGeom prst="rect">
            <a:avLst/>
          </a:prstGeom>
          <a:noFill/>
          <a:ln>
            <a:noFill/>
          </a:ln>
        </p:spPr>
        <p:txBody>
          <a:bodyPr spcFirstLastPara="1" vert="horz" wrap="square" lIns="91425" tIns="45700" rIns="91425" bIns="45700" rtlCol="0" anchor="ctr" anchorCtr="0">
            <a:noAutofit/>
          </a:bodyPr>
          <a:lstStyle/>
          <a:p>
            <a:pPr algn="ctr">
              <a:spcBef>
                <a:spcPts val="0"/>
              </a:spcBef>
              <a:buClr>
                <a:schemeClr val="dk2"/>
              </a:buClr>
              <a:buSzPts val="2000"/>
            </a:pPr>
            <a:r>
              <a:rPr lang="el-GR" sz="2400" b="1" dirty="0">
                <a:solidFill>
                  <a:schemeClr val="tx1"/>
                </a:solidFill>
                <a:latin typeface="Arial" panose="020B0604020202020204" pitchFamily="34" charset="0"/>
                <a:cs typeface="Arial" panose="020B0604020202020204" pitchFamily="34" charset="0"/>
              </a:rPr>
              <a:t>ΟΜΑΔΕΣ ΠΡΟΣΑΝΑΤΟΛΙΣΜΟΥ</a:t>
            </a:r>
            <a:endParaRPr sz="2400" b="1" dirty="0">
              <a:solidFill>
                <a:schemeClr val="tx1"/>
              </a:solidFill>
              <a:latin typeface="Arial" panose="020B0604020202020204" pitchFamily="34" charset="0"/>
              <a:cs typeface="Arial" panose="020B0604020202020204" pitchFamily="34" charset="0"/>
            </a:endParaRPr>
          </a:p>
        </p:txBody>
      </p:sp>
      <p:sp>
        <p:nvSpPr>
          <p:cNvPr id="2" name="Footer Placeholder 1"/>
          <p:cNvSpPr>
            <a:spLocks noGrp="1"/>
          </p:cNvSpPr>
          <p:nvPr>
            <p:ph type="ftr" sz="quarter" idx="11"/>
          </p:nvPr>
        </p:nvSpPr>
        <p:spPr>
          <a:xfrm>
            <a:off x="10498471" y="6350049"/>
            <a:ext cx="1957441" cy="293598"/>
          </a:xfrm>
        </p:spPr>
        <p:txBody>
          <a:bodyPr/>
          <a:lstStyle/>
          <a:p>
            <a:r>
              <a:rPr lang="el-GR" smtClean="0"/>
              <a:t>ΥΣΕΑ, 5 Φεβρουαρίου 2024</a:t>
            </a:r>
            <a:endParaRPr lang="en-GB" dirty="0"/>
          </a:p>
        </p:txBody>
      </p:sp>
      <p:grpSp>
        <p:nvGrpSpPr>
          <p:cNvPr id="173" name="Google Shape;173;p22"/>
          <p:cNvGrpSpPr/>
          <p:nvPr/>
        </p:nvGrpSpPr>
        <p:grpSpPr>
          <a:xfrm>
            <a:off x="546410" y="438761"/>
            <a:ext cx="9712533" cy="4638253"/>
            <a:chOff x="4324" y="259821"/>
            <a:chExt cx="8820855" cy="3385441"/>
          </a:xfrm>
        </p:grpSpPr>
        <p:sp>
          <p:nvSpPr>
            <p:cNvPr id="174" name="Google Shape;174;p22"/>
            <p:cNvSpPr/>
            <p:nvPr/>
          </p:nvSpPr>
          <p:spPr>
            <a:xfrm>
              <a:off x="4324" y="509883"/>
              <a:ext cx="2212083" cy="662681"/>
            </a:xfrm>
            <a:prstGeom prst="rect">
              <a:avLst/>
            </a:prstGeom>
            <a:noFill/>
            <a:ln>
              <a:noFill/>
            </a:ln>
          </p:spPr>
          <p:txBody>
            <a:bodyPr spcFirstLastPara="1" wrap="square" lIns="91425" tIns="91425" rIns="91425" bIns="91425" anchor="ctr" anchorCtr="0">
              <a:noAutofit/>
            </a:bodyPr>
            <a:lstStyle/>
            <a:p>
              <a:endParaRPr/>
            </a:p>
          </p:txBody>
        </p:sp>
        <p:sp>
          <p:nvSpPr>
            <p:cNvPr id="175" name="Google Shape;175;p22"/>
            <p:cNvSpPr txBox="1"/>
            <p:nvPr/>
          </p:nvSpPr>
          <p:spPr>
            <a:xfrm>
              <a:off x="4324" y="509883"/>
              <a:ext cx="2212083" cy="662681"/>
            </a:xfrm>
            <a:prstGeom prst="rect">
              <a:avLst/>
            </a:prstGeom>
            <a:noFill/>
            <a:ln>
              <a:noFill/>
            </a:ln>
          </p:spPr>
          <p:txBody>
            <a:bodyPr spcFirstLastPara="1" wrap="square" lIns="149350" tIns="53325" rIns="149350" bIns="53325" anchor="ctr" anchorCtr="0">
              <a:noAutofit/>
            </a:bodyPr>
            <a:lstStyle/>
            <a:p>
              <a:pPr algn="r">
                <a:lnSpc>
                  <a:spcPct val="90000"/>
                </a:lnSpc>
              </a:pPr>
              <a:r>
                <a:rPr lang="el-GR" sz="2100" dirty="0">
                  <a:solidFill>
                    <a:schemeClr val="dk1"/>
                  </a:solidFill>
                  <a:latin typeface="Arial"/>
                  <a:ea typeface="Arial"/>
                  <a:cs typeface="Arial"/>
                  <a:sym typeface="Arial"/>
                </a:rPr>
                <a:t>Ανθρωπιστικών Σπουδών</a:t>
              </a:r>
              <a:endParaRPr sz="2100" dirty="0">
                <a:solidFill>
                  <a:schemeClr val="dk1"/>
                </a:solidFill>
                <a:latin typeface="Arial"/>
                <a:ea typeface="Arial"/>
                <a:cs typeface="Arial"/>
                <a:sym typeface="Arial"/>
              </a:endParaRPr>
            </a:p>
          </p:txBody>
        </p:sp>
        <p:sp>
          <p:nvSpPr>
            <p:cNvPr id="176" name="Google Shape;176;p22"/>
            <p:cNvSpPr/>
            <p:nvPr/>
          </p:nvSpPr>
          <p:spPr>
            <a:xfrm>
              <a:off x="2216408" y="292441"/>
              <a:ext cx="442416" cy="1097565"/>
            </a:xfrm>
            <a:prstGeom prst="leftBrace">
              <a:avLst>
                <a:gd name="adj1" fmla="val 35000"/>
                <a:gd name="adj2" fmla="val 50000"/>
              </a:avLst>
            </a:prstGeom>
            <a:noFill/>
            <a:ln w="19050" cap="flat" cmpd="sng">
              <a:solidFill>
                <a:srgbClr val="35656A"/>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77" name="Google Shape;177;p22"/>
            <p:cNvSpPr/>
            <p:nvPr/>
          </p:nvSpPr>
          <p:spPr>
            <a:xfrm>
              <a:off x="2808312" y="259821"/>
              <a:ext cx="6016867" cy="1097565"/>
            </a:xfrm>
            <a:prstGeom prst="rect">
              <a:avLst/>
            </a:prstGeom>
            <a:solidFill>
              <a:srgbClr val="428086"/>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78" name="Google Shape;178;p22"/>
            <p:cNvSpPr txBox="1"/>
            <p:nvPr/>
          </p:nvSpPr>
          <p:spPr>
            <a:xfrm>
              <a:off x="2808312" y="292441"/>
              <a:ext cx="6010772" cy="1064946"/>
            </a:xfrm>
            <a:prstGeom prst="rect">
              <a:avLst/>
            </a:prstGeom>
            <a:noFill/>
            <a:ln>
              <a:noFill/>
            </a:ln>
          </p:spPr>
          <p:txBody>
            <a:bodyPr spcFirstLastPara="1" wrap="square" lIns="80000" tIns="80000" rIns="80000" bIns="80000" anchor="ctr" anchorCtr="0">
              <a:noAutofit/>
            </a:bodyPr>
            <a:lstStyle/>
            <a:p>
              <a:pPr marL="228600" lvl="1" indent="-228600">
                <a:lnSpc>
                  <a:spcPct val="90000"/>
                </a:lnSpc>
                <a:buClr>
                  <a:schemeClr val="lt1"/>
                </a:buClr>
                <a:buSzPts val="2100"/>
                <a:buFont typeface="Arial"/>
                <a:buChar char="•"/>
              </a:pPr>
              <a:r>
                <a:rPr lang="el-GR" sz="2100" dirty="0">
                  <a:solidFill>
                    <a:schemeClr val="lt1"/>
                  </a:solidFill>
                  <a:latin typeface="Arial"/>
                  <a:ea typeface="Arial"/>
                  <a:cs typeface="Arial"/>
                  <a:sym typeface="Arial"/>
                </a:rPr>
                <a:t> </a:t>
              </a:r>
              <a:r>
                <a:rPr lang="el-GR" sz="2000" dirty="0">
                  <a:latin typeface="Arial"/>
                  <a:ea typeface="Arial"/>
                  <a:cs typeface="Arial"/>
                  <a:sym typeface="Arial"/>
                </a:rPr>
                <a:t>Νεοελληνική Γλώσσα και Λογοτεχνία Γενικής Παιδείας</a:t>
              </a:r>
            </a:p>
            <a:p>
              <a:pPr marL="228600" lvl="1" indent="-228600">
                <a:lnSpc>
                  <a:spcPct val="90000"/>
                </a:lnSpc>
                <a:buClr>
                  <a:schemeClr val="lt1"/>
                </a:buClr>
                <a:buSzPts val="2100"/>
                <a:buFont typeface="Arial"/>
                <a:buChar char="•"/>
              </a:pPr>
              <a:r>
                <a:rPr lang="el-GR" sz="2000" dirty="0">
                  <a:latin typeface="Arial"/>
                  <a:ea typeface="Arial"/>
                  <a:cs typeface="Arial"/>
                  <a:sym typeface="Arial"/>
                </a:rPr>
                <a:t> Αρχαία Ελληνικά Ο.Π. </a:t>
              </a:r>
              <a:endParaRPr sz="2000" dirty="0">
                <a:latin typeface="Arial"/>
                <a:ea typeface="Arial"/>
                <a:cs typeface="Arial"/>
                <a:sym typeface="Arial"/>
              </a:endParaRPr>
            </a:p>
            <a:p>
              <a:pPr marL="228600" lvl="1" indent="-228600">
                <a:lnSpc>
                  <a:spcPct val="90000"/>
                </a:lnSpc>
                <a:spcBef>
                  <a:spcPts val="315"/>
                </a:spcBef>
                <a:buClr>
                  <a:schemeClr val="lt1"/>
                </a:buClr>
                <a:buSzPts val="2100"/>
                <a:buFont typeface="Arial"/>
                <a:buChar char="•"/>
              </a:pPr>
              <a:r>
                <a:rPr lang="el-GR" sz="2000" dirty="0">
                  <a:latin typeface="Arial"/>
                  <a:ea typeface="Arial"/>
                  <a:cs typeface="Arial"/>
                  <a:sym typeface="Arial"/>
                </a:rPr>
                <a:t> Ιστορία Ο.Π.</a:t>
              </a:r>
            </a:p>
            <a:p>
              <a:pPr marL="342900" lvl="1" indent="-342900">
                <a:lnSpc>
                  <a:spcPct val="90000"/>
                </a:lnSpc>
                <a:spcBef>
                  <a:spcPts val="315"/>
                </a:spcBef>
                <a:buClr>
                  <a:schemeClr val="lt1"/>
                </a:buClr>
                <a:buSzPts val="2100"/>
                <a:buFont typeface="Arial" panose="020B0604020202020204" pitchFamily="34" charset="0"/>
                <a:buChar char="•"/>
              </a:pPr>
              <a:r>
                <a:rPr lang="el-GR" sz="2000" dirty="0">
                  <a:latin typeface="Arial"/>
                  <a:ea typeface="Arial"/>
                  <a:cs typeface="Arial"/>
                  <a:sym typeface="Arial"/>
                </a:rPr>
                <a:t>Λατινικά Ο.Π</a:t>
              </a:r>
              <a:endParaRPr sz="2000" dirty="0">
                <a:latin typeface="Arial"/>
                <a:ea typeface="Arial"/>
                <a:cs typeface="Arial"/>
                <a:sym typeface="Arial"/>
              </a:endParaRPr>
            </a:p>
          </p:txBody>
        </p:sp>
        <p:sp>
          <p:nvSpPr>
            <p:cNvPr id="179" name="Google Shape;179;p22"/>
            <p:cNvSpPr/>
            <p:nvPr/>
          </p:nvSpPr>
          <p:spPr>
            <a:xfrm>
              <a:off x="4324" y="1683049"/>
              <a:ext cx="2212083" cy="662681"/>
            </a:xfrm>
            <a:prstGeom prst="rect">
              <a:avLst/>
            </a:prstGeom>
            <a:noFill/>
            <a:ln>
              <a:noFill/>
            </a:ln>
          </p:spPr>
          <p:txBody>
            <a:bodyPr spcFirstLastPara="1" wrap="square" lIns="91425" tIns="91425" rIns="91425" bIns="91425" anchor="ctr" anchorCtr="0">
              <a:noAutofit/>
            </a:bodyPr>
            <a:lstStyle/>
            <a:p>
              <a:endParaRPr/>
            </a:p>
          </p:txBody>
        </p:sp>
        <p:sp>
          <p:nvSpPr>
            <p:cNvPr id="180" name="Google Shape;180;p22"/>
            <p:cNvSpPr txBox="1"/>
            <p:nvPr/>
          </p:nvSpPr>
          <p:spPr>
            <a:xfrm>
              <a:off x="4324" y="1683049"/>
              <a:ext cx="2212083" cy="662681"/>
            </a:xfrm>
            <a:prstGeom prst="rect">
              <a:avLst/>
            </a:prstGeom>
            <a:noFill/>
            <a:ln>
              <a:noFill/>
            </a:ln>
          </p:spPr>
          <p:txBody>
            <a:bodyPr spcFirstLastPara="1" wrap="square" lIns="149350" tIns="53325" rIns="149350" bIns="53325" anchor="ctr" anchorCtr="0">
              <a:noAutofit/>
            </a:bodyPr>
            <a:lstStyle/>
            <a:p>
              <a:pPr algn="r">
                <a:lnSpc>
                  <a:spcPct val="90000"/>
                </a:lnSpc>
              </a:pPr>
              <a:r>
                <a:rPr lang="el-GR" sz="2100" dirty="0">
                  <a:solidFill>
                    <a:schemeClr val="dk1"/>
                  </a:solidFill>
                  <a:latin typeface="Arial"/>
                  <a:ea typeface="Arial"/>
                  <a:cs typeface="Arial"/>
                  <a:sym typeface="Arial"/>
                </a:rPr>
                <a:t>Θετικών Σπουδών</a:t>
              </a:r>
              <a:endParaRPr sz="2100" dirty="0">
                <a:solidFill>
                  <a:schemeClr val="dk1"/>
                </a:solidFill>
                <a:latin typeface="Arial"/>
                <a:ea typeface="Arial"/>
                <a:cs typeface="Arial"/>
                <a:sym typeface="Arial"/>
              </a:endParaRPr>
            </a:p>
          </p:txBody>
        </p:sp>
        <p:sp>
          <p:nvSpPr>
            <p:cNvPr id="181" name="Google Shape;181;p22"/>
            <p:cNvSpPr/>
            <p:nvPr/>
          </p:nvSpPr>
          <p:spPr>
            <a:xfrm>
              <a:off x="2216408" y="1465607"/>
              <a:ext cx="442416" cy="1097565"/>
            </a:xfrm>
            <a:prstGeom prst="leftBrace">
              <a:avLst>
                <a:gd name="adj1" fmla="val 35000"/>
                <a:gd name="adj2" fmla="val 50000"/>
              </a:avLst>
            </a:prstGeom>
            <a:noFill/>
            <a:ln w="19050" cap="flat" cmpd="sng">
              <a:solidFill>
                <a:srgbClr val="35656A"/>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82" name="Google Shape;182;p22"/>
            <p:cNvSpPr/>
            <p:nvPr/>
          </p:nvSpPr>
          <p:spPr>
            <a:xfrm>
              <a:off x="2835791" y="1465607"/>
              <a:ext cx="5983293" cy="1097565"/>
            </a:xfrm>
            <a:prstGeom prst="rect">
              <a:avLst/>
            </a:prstGeom>
            <a:solidFill>
              <a:srgbClr val="428086"/>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83" name="Google Shape;183;p22"/>
            <p:cNvSpPr txBox="1"/>
            <p:nvPr/>
          </p:nvSpPr>
          <p:spPr>
            <a:xfrm>
              <a:off x="2835791" y="1465607"/>
              <a:ext cx="5983293" cy="1097565"/>
            </a:xfrm>
            <a:prstGeom prst="rect">
              <a:avLst/>
            </a:prstGeom>
            <a:noFill/>
            <a:ln>
              <a:noFill/>
            </a:ln>
          </p:spPr>
          <p:txBody>
            <a:bodyPr spcFirstLastPara="1" wrap="square" lIns="80000" tIns="80000" rIns="80000" bIns="80000" anchor="ctr" anchorCtr="0">
              <a:noAutofit/>
            </a:bodyPr>
            <a:lstStyle/>
            <a:p>
              <a:pPr marL="228600" lvl="1" indent="-228600">
                <a:lnSpc>
                  <a:spcPct val="90000"/>
                </a:lnSpc>
                <a:buClr>
                  <a:schemeClr val="lt1"/>
                </a:buClr>
                <a:buSzPts val="2100"/>
                <a:buFont typeface="Arial"/>
                <a:buChar char="•"/>
              </a:pPr>
              <a:r>
                <a:rPr lang="el-GR" sz="2000" dirty="0">
                  <a:latin typeface="Arial"/>
                  <a:ea typeface="Arial"/>
                  <a:cs typeface="Arial"/>
                  <a:sym typeface="Arial"/>
                </a:rPr>
                <a:t>Νεοελληνική Γλώσσα και Λογοτεχνία Γενικής Παιδείας </a:t>
              </a:r>
            </a:p>
            <a:p>
              <a:pPr marL="228600" lvl="1" indent="-228600">
                <a:lnSpc>
                  <a:spcPct val="90000"/>
                </a:lnSpc>
                <a:buClr>
                  <a:schemeClr val="lt1"/>
                </a:buClr>
                <a:buSzPts val="2100"/>
                <a:buFont typeface="Arial"/>
                <a:buChar char="•"/>
              </a:pPr>
              <a:r>
                <a:rPr lang="el-GR" sz="2000" dirty="0">
                  <a:latin typeface="Arial"/>
                  <a:ea typeface="Arial"/>
                  <a:cs typeface="Arial"/>
                  <a:sym typeface="Arial"/>
                </a:rPr>
                <a:t>Φυσική Ο.Π.</a:t>
              </a:r>
              <a:endParaRPr sz="2000" dirty="0">
                <a:latin typeface="Arial"/>
                <a:ea typeface="Arial"/>
                <a:cs typeface="Arial"/>
                <a:sym typeface="Arial"/>
              </a:endParaRPr>
            </a:p>
            <a:p>
              <a:pPr marL="228600" lvl="1" indent="-228600">
                <a:lnSpc>
                  <a:spcPct val="90000"/>
                </a:lnSpc>
                <a:spcBef>
                  <a:spcPts val="315"/>
                </a:spcBef>
                <a:buClr>
                  <a:schemeClr val="lt1"/>
                </a:buClr>
                <a:buSzPts val="2100"/>
                <a:buFont typeface="Arial"/>
                <a:buChar char="•"/>
              </a:pPr>
              <a:r>
                <a:rPr lang="el-GR" sz="2000" dirty="0">
                  <a:latin typeface="Arial"/>
                  <a:ea typeface="Arial"/>
                  <a:cs typeface="Arial"/>
                  <a:sym typeface="Arial"/>
                </a:rPr>
                <a:t>Χημεία Ο.Π</a:t>
              </a:r>
            </a:p>
            <a:p>
              <a:pPr marL="228600" lvl="1" indent="-228600">
                <a:lnSpc>
                  <a:spcPct val="90000"/>
                </a:lnSpc>
                <a:spcBef>
                  <a:spcPts val="315"/>
                </a:spcBef>
                <a:buClr>
                  <a:schemeClr val="lt1"/>
                </a:buClr>
                <a:buSzPts val="2100"/>
                <a:buFont typeface="Arial"/>
                <a:buChar char="•"/>
              </a:pPr>
              <a:r>
                <a:rPr lang="el-GR" sz="2000" dirty="0">
                  <a:latin typeface="Arial"/>
                  <a:ea typeface="Arial"/>
                  <a:cs typeface="Arial"/>
                  <a:sym typeface="Arial"/>
                </a:rPr>
                <a:t>Μαθηματικά Ο.Π.</a:t>
              </a:r>
              <a:endParaRPr sz="2000" dirty="0">
                <a:latin typeface="Arial"/>
                <a:ea typeface="Arial"/>
                <a:cs typeface="Arial"/>
                <a:sym typeface="Arial"/>
              </a:endParaRPr>
            </a:p>
          </p:txBody>
        </p:sp>
        <p:sp>
          <p:nvSpPr>
            <p:cNvPr id="184" name="Google Shape;184;p22"/>
            <p:cNvSpPr/>
            <p:nvPr/>
          </p:nvSpPr>
          <p:spPr>
            <a:xfrm>
              <a:off x="4324" y="2709711"/>
              <a:ext cx="2212083" cy="935550"/>
            </a:xfrm>
            <a:prstGeom prst="rect">
              <a:avLst/>
            </a:prstGeom>
            <a:noFill/>
            <a:ln>
              <a:noFill/>
            </a:ln>
          </p:spPr>
          <p:txBody>
            <a:bodyPr spcFirstLastPara="1" wrap="square" lIns="91425" tIns="91425" rIns="91425" bIns="91425" anchor="ctr" anchorCtr="0">
              <a:noAutofit/>
            </a:bodyPr>
            <a:lstStyle/>
            <a:p>
              <a:endParaRPr/>
            </a:p>
          </p:txBody>
        </p:sp>
        <p:sp>
          <p:nvSpPr>
            <p:cNvPr id="185" name="Google Shape;185;p22"/>
            <p:cNvSpPr txBox="1"/>
            <p:nvPr/>
          </p:nvSpPr>
          <p:spPr>
            <a:xfrm>
              <a:off x="4324" y="2709711"/>
              <a:ext cx="2212083" cy="935550"/>
            </a:xfrm>
            <a:prstGeom prst="rect">
              <a:avLst/>
            </a:prstGeom>
            <a:noFill/>
            <a:ln>
              <a:noFill/>
            </a:ln>
          </p:spPr>
          <p:txBody>
            <a:bodyPr spcFirstLastPara="1" wrap="square" lIns="149350" tIns="53325" rIns="149350" bIns="53325" anchor="ctr" anchorCtr="0">
              <a:noAutofit/>
            </a:bodyPr>
            <a:lstStyle/>
            <a:p>
              <a:pPr algn="r">
                <a:lnSpc>
                  <a:spcPct val="90000"/>
                </a:lnSpc>
              </a:pPr>
              <a:r>
                <a:rPr lang="el-GR" sz="2100" dirty="0">
                  <a:solidFill>
                    <a:schemeClr val="dk1"/>
                  </a:solidFill>
                  <a:latin typeface="Arial"/>
                  <a:ea typeface="Arial"/>
                  <a:cs typeface="Arial"/>
                  <a:sym typeface="Arial"/>
                </a:rPr>
                <a:t>Σπουδών Υγείας</a:t>
              </a:r>
              <a:endParaRPr sz="2100" dirty="0">
                <a:solidFill>
                  <a:schemeClr val="dk1"/>
                </a:solidFill>
                <a:latin typeface="Arial"/>
                <a:ea typeface="Arial"/>
                <a:cs typeface="Arial"/>
                <a:sym typeface="Arial"/>
              </a:endParaRPr>
            </a:p>
          </p:txBody>
        </p:sp>
        <p:sp>
          <p:nvSpPr>
            <p:cNvPr id="186" name="Google Shape;186;p22"/>
            <p:cNvSpPr/>
            <p:nvPr/>
          </p:nvSpPr>
          <p:spPr>
            <a:xfrm>
              <a:off x="2073020" y="2701677"/>
              <a:ext cx="569962" cy="943585"/>
            </a:xfrm>
            <a:prstGeom prst="leftBrace">
              <a:avLst>
                <a:gd name="adj1" fmla="val 35000"/>
                <a:gd name="adj2" fmla="val 50000"/>
              </a:avLst>
            </a:prstGeom>
            <a:noFill/>
            <a:ln w="19050" cap="flat" cmpd="sng">
              <a:solidFill>
                <a:srgbClr val="35656A"/>
              </a:solidFill>
              <a:prstDash val="solid"/>
              <a:round/>
              <a:headEnd type="none" w="sm" len="sm"/>
              <a:tailEnd type="none" w="sm" len="sm"/>
            </a:ln>
          </p:spPr>
          <p:txBody>
            <a:bodyPr spcFirstLastPara="1" wrap="square" lIns="91425" tIns="91425" rIns="91425" bIns="91425" anchor="ctr" anchorCtr="0">
              <a:noAutofit/>
            </a:bodyPr>
            <a:lstStyle/>
            <a:p>
              <a:endParaRPr/>
            </a:p>
          </p:txBody>
        </p:sp>
      </p:grpSp>
      <p:sp>
        <p:nvSpPr>
          <p:cNvPr id="187" name="Google Shape;187;p22"/>
          <p:cNvSpPr txBox="1"/>
          <p:nvPr/>
        </p:nvSpPr>
        <p:spPr>
          <a:xfrm>
            <a:off x="3896688" y="5220354"/>
            <a:ext cx="6481531" cy="1645286"/>
          </a:xfrm>
          <a:prstGeom prst="rect">
            <a:avLst/>
          </a:prstGeom>
          <a:noFill/>
          <a:ln>
            <a:noFill/>
          </a:ln>
        </p:spPr>
        <p:txBody>
          <a:bodyPr spcFirstLastPara="1" wrap="square" lIns="91425" tIns="45700" rIns="91425" bIns="45700" anchor="t" anchorCtr="0">
            <a:noAutofit/>
          </a:bodyPr>
          <a:lstStyle/>
          <a:p>
            <a:pPr marL="342900" indent="-254000">
              <a:buClr>
                <a:schemeClr val="dk1"/>
              </a:buClr>
              <a:buSzPts val="1400"/>
            </a:pPr>
            <a:endParaRPr sz="1400" dirty="0">
              <a:solidFill>
                <a:schemeClr val="dk1"/>
              </a:solidFill>
              <a:latin typeface="Georgia"/>
              <a:ea typeface="Georgia"/>
              <a:cs typeface="Georgia"/>
              <a:sym typeface="Georgia"/>
            </a:endParaRPr>
          </a:p>
        </p:txBody>
      </p:sp>
      <p:sp>
        <p:nvSpPr>
          <p:cNvPr id="188" name="Google Shape;188;p22"/>
          <p:cNvSpPr txBox="1"/>
          <p:nvPr/>
        </p:nvSpPr>
        <p:spPr>
          <a:xfrm>
            <a:off x="3720278" y="3679148"/>
            <a:ext cx="6618161" cy="1397864"/>
          </a:xfrm>
          <a:prstGeom prst="rect">
            <a:avLst/>
          </a:prstGeom>
          <a:solidFill>
            <a:schemeClr val="accent2"/>
          </a:solidFill>
          <a:ln>
            <a:noFill/>
          </a:ln>
        </p:spPr>
        <p:txBody>
          <a:bodyPr spcFirstLastPara="1" wrap="square" lIns="91425" tIns="45700" rIns="91425" bIns="45700" anchor="t" anchorCtr="0">
            <a:noAutofit/>
          </a:bodyPr>
          <a:lstStyle/>
          <a:p>
            <a:pPr marL="180975" indent="-180975">
              <a:buClr>
                <a:schemeClr val="lt1"/>
              </a:buClr>
              <a:buSzPts val="1800"/>
              <a:buFont typeface="Arial"/>
              <a:buChar char="•"/>
            </a:pPr>
            <a:r>
              <a:rPr lang="el-GR" dirty="0">
                <a:latin typeface="Arial"/>
                <a:ea typeface="Arial"/>
                <a:cs typeface="Arial"/>
                <a:sym typeface="Arial"/>
              </a:rPr>
              <a:t> </a:t>
            </a:r>
            <a:r>
              <a:rPr lang="el-GR" sz="2000" dirty="0">
                <a:latin typeface="Arial" panose="020B0604020202020204" pitchFamily="34" charset="0"/>
                <a:ea typeface="Arial"/>
                <a:cs typeface="Arial" panose="020B0604020202020204" pitchFamily="34" charset="0"/>
                <a:sym typeface="Arial"/>
              </a:rPr>
              <a:t>Νεοελληνική Γλώσσα</a:t>
            </a:r>
            <a:r>
              <a:rPr lang="el-GR" sz="2000" dirty="0">
                <a:latin typeface="Arial" panose="020B0604020202020204" pitchFamily="34" charset="0"/>
                <a:ea typeface="Georgia"/>
                <a:cs typeface="Arial" panose="020B0604020202020204" pitchFamily="34" charset="0"/>
                <a:sym typeface="Georgia"/>
              </a:rPr>
              <a:t> και Λογοτεχνία Γενικής Παιδείας</a:t>
            </a:r>
          </a:p>
          <a:p>
            <a:pPr marL="180975" indent="-180975">
              <a:buClr>
                <a:schemeClr val="lt1"/>
              </a:buClr>
              <a:buSzPts val="1800"/>
              <a:buFont typeface="Arial"/>
              <a:buChar char="•"/>
            </a:pPr>
            <a:r>
              <a:rPr lang="el-GR" sz="2000" dirty="0">
                <a:latin typeface="Arial" panose="020B0604020202020204" pitchFamily="34" charset="0"/>
                <a:ea typeface="Arial"/>
                <a:cs typeface="Arial" panose="020B0604020202020204" pitchFamily="34" charset="0"/>
                <a:sym typeface="Arial"/>
              </a:rPr>
              <a:t> Φυσική Ο.Π.</a:t>
            </a:r>
            <a:endParaRPr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l-GR" sz="2000" dirty="0">
                <a:latin typeface="Arial" panose="020B0604020202020204" pitchFamily="34" charset="0"/>
                <a:ea typeface="Arial"/>
                <a:cs typeface="Arial" panose="020B0604020202020204" pitchFamily="34" charset="0"/>
                <a:sym typeface="Arial"/>
              </a:rPr>
              <a:t>Χημεία Ο.Π.</a:t>
            </a:r>
          </a:p>
          <a:p>
            <a:pPr marL="285750" indent="-285750">
              <a:buFont typeface="Arial" panose="020B0604020202020204" pitchFamily="34" charset="0"/>
              <a:buChar char="•"/>
            </a:pPr>
            <a:r>
              <a:rPr lang="el-GR" sz="2000" dirty="0">
                <a:latin typeface="Arial" panose="020B0604020202020204" pitchFamily="34" charset="0"/>
                <a:ea typeface="Arial"/>
                <a:cs typeface="Arial" panose="020B0604020202020204" pitchFamily="34" charset="0"/>
                <a:sym typeface="Arial"/>
              </a:rPr>
              <a:t>Βιολογία Ο.Π. </a:t>
            </a:r>
            <a:endParaRPr sz="2000" dirty="0">
              <a:latin typeface="Arial" panose="020B0604020202020204" pitchFamily="34" charset="0"/>
              <a:ea typeface="Georgia"/>
              <a:cs typeface="Arial" panose="020B0604020202020204" pitchFamily="34" charset="0"/>
              <a:sym typeface="Georgia"/>
            </a:endParaRPr>
          </a:p>
        </p:txBody>
      </p:sp>
      <p:sp>
        <p:nvSpPr>
          <p:cNvPr id="189" name="Google Shape;189;p22"/>
          <p:cNvSpPr txBox="1"/>
          <p:nvPr/>
        </p:nvSpPr>
        <p:spPr>
          <a:xfrm>
            <a:off x="8619893" y="1700809"/>
            <a:ext cx="1791672" cy="875123"/>
          </a:xfrm>
          <a:prstGeom prst="rect">
            <a:avLst/>
          </a:prstGeom>
          <a:noFill/>
          <a:ln>
            <a:noFill/>
          </a:ln>
        </p:spPr>
        <p:txBody>
          <a:bodyPr spcFirstLastPara="1" wrap="square" lIns="91425" tIns="45700" rIns="91425" bIns="45700" anchor="t" anchorCtr="0">
            <a:noAutofit/>
          </a:bodyPr>
          <a:lstStyle/>
          <a:p>
            <a:endParaRPr sz="2100" dirty="0">
              <a:solidFill>
                <a:schemeClr val="lt1"/>
              </a:solidFill>
              <a:latin typeface="Georgia"/>
              <a:ea typeface="Georgia"/>
              <a:cs typeface="Georgia"/>
              <a:sym typeface="Georgia"/>
            </a:endParaRPr>
          </a:p>
        </p:txBody>
      </p:sp>
      <p:sp>
        <p:nvSpPr>
          <p:cNvPr id="190" name="Google Shape;190;p22"/>
          <p:cNvSpPr txBox="1"/>
          <p:nvPr/>
        </p:nvSpPr>
        <p:spPr>
          <a:xfrm>
            <a:off x="8084634" y="2944181"/>
            <a:ext cx="2427572" cy="1133037"/>
          </a:xfrm>
          <a:prstGeom prst="rect">
            <a:avLst/>
          </a:prstGeom>
          <a:noFill/>
          <a:ln>
            <a:noFill/>
          </a:ln>
        </p:spPr>
        <p:txBody>
          <a:bodyPr spcFirstLastPara="1" wrap="square" lIns="91425" tIns="45700" rIns="91425" bIns="45700" anchor="t" anchorCtr="0">
            <a:noAutofit/>
          </a:bodyPr>
          <a:lstStyle/>
          <a:p>
            <a:endParaRPr sz="2000" dirty="0">
              <a:solidFill>
                <a:schemeClr val="lt1"/>
              </a:solidFill>
              <a:latin typeface="Georgia"/>
              <a:ea typeface="Georgia"/>
              <a:cs typeface="Georgia"/>
              <a:sym typeface="Georgia"/>
            </a:endParaRPr>
          </a:p>
        </p:txBody>
      </p:sp>
      <p:sp>
        <p:nvSpPr>
          <p:cNvPr id="191" name="Google Shape;191;p22"/>
          <p:cNvSpPr txBox="1"/>
          <p:nvPr/>
        </p:nvSpPr>
        <p:spPr>
          <a:xfrm flipV="1">
            <a:off x="3619402" y="4992518"/>
            <a:ext cx="6743410" cy="1670094"/>
          </a:xfrm>
          <a:prstGeom prst="rect">
            <a:avLst/>
          </a:prstGeom>
          <a:noFill/>
          <a:ln>
            <a:noFill/>
          </a:ln>
        </p:spPr>
        <p:txBody>
          <a:bodyPr spcFirstLastPara="1" wrap="square" lIns="91425" tIns="45700" rIns="91425" bIns="45700" anchor="t" anchorCtr="0">
            <a:noAutofit/>
          </a:bodyPr>
          <a:lstStyle/>
          <a:p>
            <a:endParaRPr dirty="0">
              <a:solidFill>
                <a:schemeClr val="lt1"/>
              </a:solidFill>
              <a:latin typeface="Georgia"/>
              <a:ea typeface="Georgia"/>
              <a:cs typeface="Georgia"/>
              <a:sym typeface="Georgia"/>
            </a:endParaRPr>
          </a:p>
        </p:txBody>
      </p:sp>
      <p:grpSp>
        <p:nvGrpSpPr>
          <p:cNvPr id="36" name="Google Shape;173;p22"/>
          <p:cNvGrpSpPr/>
          <p:nvPr/>
        </p:nvGrpSpPr>
        <p:grpSpPr>
          <a:xfrm>
            <a:off x="735980" y="5161672"/>
            <a:ext cx="9626832" cy="4527109"/>
            <a:chOff x="4324" y="292441"/>
            <a:chExt cx="8840713" cy="3352820"/>
          </a:xfrm>
        </p:grpSpPr>
        <p:sp>
          <p:nvSpPr>
            <p:cNvPr id="37" name="Google Shape;174;p22"/>
            <p:cNvSpPr/>
            <p:nvPr/>
          </p:nvSpPr>
          <p:spPr>
            <a:xfrm>
              <a:off x="4324" y="509883"/>
              <a:ext cx="2212083" cy="662681"/>
            </a:xfrm>
            <a:prstGeom prst="rect">
              <a:avLst/>
            </a:prstGeom>
            <a:noFill/>
            <a:ln>
              <a:noFill/>
            </a:ln>
          </p:spPr>
          <p:txBody>
            <a:bodyPr spcFirstLastPara="1" wrap="square" lIns="91425" tIns="91425" rIns="91425" bIns="91425" anchor="ctr" anchorCtr="0">
              <a:noAutofit/>
            </a:bodyPr>
            <a:lstStyle/>
            <a:p>
              <a:endParaRPr/>
            </a:p>
          </p:txBody>
        </p:sp>
        <p:sp>
          <p:nvSpPr>
            <p:cNvPr id="38" name="Google Shape;175;p22"/>
            <p:cNvSpPr txBox="1"/>
            <p:nvPr/>
          </p:nvSpPr>
          <p:spPr>
            <a:xfrm>
              <a:off x="4324" y="509883"/>
              <a:ext cx="2212083" cy="662681"/>
            </a:xfrm>
            <a:prstGeom prst="rect">
              <a:avLst/>
            </a:prstGeom>
            <a:noFill/>
            <a:ln>
              <a:noFill/>
            </a:ln>
          </p:spPr>
          <p:txBody>
            <a:bodyPr spcFirstLastPara="1" wrap="square" lIns="149350" tIns="53325" rIns="149350" bIns="53325" anchor="ctr" anchorCtr="0">
              <a:noAutofit/>
            </a:bodyPr>
            <a:lstStyle/>
            <a:p>
              <a:pPr algn="r">
                <a:lnSpc>
                  <a:spcPct val="90000"/>
                </a:lnSpc>
              </a:pPr>
              <a:r>
                <a:rPr lang="el-GR" sz="2100" dirty="0">
                  <a:solidFill>
                    <a:schemeClr val="dk1"/>
                  </a:solidFill>
                  <a:latin typeface="Arial"/>
                  <a:ea typeface="Arial"/>
                  <a:cs typeface="Arial"/>
                  <a:sym typeface="Arial"/>
                </a:rPr>
                <a:t>Σπουδών Οικονομίας και Πληροφορικής</a:t>
              </a:r>
              <a:endParaRPr sz="2100" dirty="0">
                <a:solidFill>
                  <a:schemeClr val="dk1"/>
                </a:solidFill>
                <a:latin typeface="Arial"/>
                <a:ea typeface="Arial"/>
                <a:cs typeface="Arial"/>
                <a:sym typeface="Arial"/>
              </a:endParaRPr>
            </a:p>
          </p:txBody>
        </p:sp>
        <p:sp>
          <p:nvSpPr>
            <p:cNvPr id="39" name="Google Shape;176;p22"/>
            <p:cNvSpPr/>
            <p:nvPr/>
          </p:nvSpPr>
          <p:spPr>
            <a:xfrm>
              <a:off x="2216408" y="292441"/>
              <a:ext cx="442416" cy="1097565"/>
            </a:xfrm>
            <a:prstGeom prst="leftBrace">
              <a:avLst>
                <a:gd name="adj1" fmla="val 35000"/>
                <a:gd name="adj2" fmla="val 50000"/>
              </a:avLst>
            </a:prstGeom>
            <a:noFill/>
            <a:ln w="19050" cap="flat" cmpd="sng">
              <a:solidFill>
                <a:srgbClr val="35656A"/>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40" name="Google Shape;177;p22"/>
            <p:cNvSpPr/>
            <p:nvPr/>
          </p:nvSpPr>
          <p:spPr>
            <a:xfrm>
              <a:off x="2805788" y="292441"/>
              <a:ext cx="6016867" cy="1097565"/>
            </a:xfrm>
            <a:prstGeom prst="rect">
              <a:avLst/>
            </a:prstGeom>
            <a:solidFill>
              <a:srgbClr val="428086"/>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41" name="Google Shape;178;p22"/>
            <p:cNvSpPr txBox="1"/>
            <p:nvPr/>
          </p:nvSpPr>
          <p:spPr>
            <a:xfrm>
              <a:off x="2820667" y="342952"/>
              <a:ext cx="6024370" cy="910178"/>
            </a:xfrm>
            <a:prstGeom prst="rect">
              <a:avLst/>
            </a:prstGeom>
            <a:noFill/>
            <a:ln>
              <a:noFill/>
            </a:ln>
          </p:spPr>
          <p:txBody>
            <a:bodyPr spcFirstLastPara="1" wrap="square" lIns="80000" tIns="80000" rIns="80000" bIns="80000" anchor="ctr" anchorCtr="0">
              <a:noAutofit/>
            </a:bodyPr>
            <a:lstStyle/>
            <a:p>
              <a:pPr marL="228600" lvl="1" indent="-228600">
                <a:lnSpc>
                  <a:spcPct val="90000"/>
                </a:lnSpc>
                <a:buClr>
                  <a:schemeClr val="lt1"/>
                </a:buClr>
                <a:buSzPts val="2100"/>
                <a:buFont typeface="Arial"/>
                <a:buChar char="•"/>
              </a:pPr>
              <a:r>
                <a:rPr lang="el-GR" sz="2100" dirty="0">
                  <a:latin typeface="Arial"/>
                  <a:ea typeface="Arial"/>
                  <a:cs typeface="Arial"/>
                  <a:sym typeface="Arial"/>
                </a:rPr>
                <a:t> </a:t>
              </a:r>
              <a:r>
                <a:rPr lang="el-GR" sz="2000" dirty="0">
                  <a:latin typeface="Arial"/>
                  <a:ea typeface="Arial"/>
                  <a:cs typeface="Arial"/>
                  <a:sym typeface="Arial"/>
                </a:rPr>
                <a:t>Νεοελληνική Γλώσσα και Λογοτεχνία Γενικής Παιδείας</a:t>
              </a:r>
            </a:p>
            <a:p>
              <a:pPr marL="228600" lvl="1" indent="-228600">
                <a:lnSpc>
                  <a:spcPct val="90000"/>
                </a:lnSpc>
                <a:buClr>
                  <a:schemeClr val="lt1"/>
                </a:buClr>
                <a:buSzPts val="2100"/>
                <a:buFont typeface="Arial"/>
                <a:buChar char="•"/>
              </a:pPr>
              <a:r>
                <a:rPr lang="el-GR" sz="2000" dirty="0">
                  <a:latin typeface="Arial"/>
                  <a:ea typeface="Arial"/>
                  <a:cs typeface="Arial"/>
                  <a:sym typeface="Arial"/>
                </a:rPr>
                <a:t> Μαθηματικά Ο.Π. </a:t>
              </a:r>
              <a:endParaRPr sz="2000" dirty="0">
                <a:latin typeface="Arial"/>
                <a:ea typeface="Arial"/>
                <a:cs typeface="Arial"/>
                <a:sym typeface="Arial"/>
              </a:endParaRPr>
            </a:p>
            <a:p>
              <a:pPr marL="228600" lvl="1" indent="-228600">
                <a:lnSpc>
                  <a:spcPct val="90000"/>
                </a:lnSpc>
                <a:spcBef>
                  <a:spcPts val="315"/>
                </a:spcBef>
                <a:buClr>
                  <a:schemeClr val="lt1"/>
                </a:buClr>
                <a:buSzPts val="2100"/>
                <a:buFont typeface="Arial"/>
                <a:buChar char="•"/>
              </a:pPr>
              <a:r>
                <a:rPr lang="el-GR" sz="2000" dirty="0">
                  <a:latin typeface="Arial"/>
                  <a:ea typeface="Arial"/>
                  <a:cs typeface="Arial"/>
                  <a:sym typeface="Arial"/>
                </a:rPr>
                <a:t> Πληροφορική Ο.Π.</a:t>
              </a:r>
            </a:p>
            <a:p>
              <a:pPr marL="342900" lvl="1" indent="-342900">
                <a:lnSpc>
                  <a:spcPct val="90000"/>
                </a:lnSpc>
                <a:spcBef>
                  <a:spcPts val="315"/>
                </a:spcBef>
                <a:buClr>
                  <a:schemeClr val="lt1"/>
                </a:buClr>
                <a:buSzPts val="2100"/>
                <a:buFont typeface="Arial" panose="020B0604020202020204" pitchFamily="34" charset="0"/>
                <a:buChar char="•"/>
              </a:pPr>
              <a:r>
                <a:rPr lang="el-GR" sz="2000" dirty="0">
                  <a:latin typeface="Arial"/>
                  <a:ea typeface="Arial"/>
                  <a:cs typeface="Arial"/>
                  <a:sym typeface="Arial"/>
                </a:rPr>
                <a:t>Οικονομία Ο.Π</a:t>
              </a:r>
              <a:endParaRPr sz="2000" dirty="0">
                <a:latin typeface="Arial"/>
                <a:ea typeface="Arial"/>
                <a:cs typeface="Arial"/>
                <a:sym typeface="Arial"/>
              </a:endParaRPr>
            </a:p>
          </p:txBody>
        </p:sp>
        <p:sp>
          <p:nvSpPr>
            <p:cNvPr id="42" name="Google Shape;179;p22"/>
            <p:cNvSpPr/>
            <p:nvPr/>
          </p:nvSpPr>
          <p:spPr>
            <a:xfrm>
              <a:off x="4324" y="1683049"/>
              <a:ext cx="2212083" cy="662681"/>
            </a:xfrm>
            <a:prstGeom prst="rect">
              <a:avLst/>
            </a:prstGeom>
            <a:noFill/>
            <a:ln>
              <a:noFill/>
            </a:ln>
          </p:spPr>
          <p:txBody>
            <a:bodyPr spcFirstLastPara="1" wrap="square" lIns="91425" tIns="91425" rIns="91425" bIns="91425" anchor="ctr" anchorCtr="0">
              <a:noAutofit/>
            </a:bodyPr>
            <a:lstStyle/>
            <a:p>
              <a:endParaRPr/>
            </a:p>
          </p:txBody>
        </p:sp>
        <p:sp>
          <p:nvSpPr>
            <p:cNvPr id="46" name="Google Shape;184;p22"/>
            <p:cNvSpPr/>
            <p:nvPr/>
          </p:nvSpPr>
          <p:spPr>
            <a:xfrm>
              <a:off x="4324" y="2709711"/>
              <a:ext cx="2212083" cy="935550"/>
            </a:xfrm>
            <a:prstGeom prst="rect">
              <a:avLst/>
            </a:prstGeom>
            <a:noFill/>
            <a:ln>
              <a:noFill/>
            </a:ln>
          </p:spPr>
          <p:txBody>
            <a:bodyPr spcFirstLastPara="1" wrap="square" lIns="91425" tIns="91425" rIns="91425" bIns="91425" anchor="ctr" anchorCtr="0">
              <a:noAutofit/>
            </a:bodyPr>
            <a:lstStyle/>
            <a:p>
              <a:endParaRPr/>
            </a:p>
          </p:txBody>
        </p:sp>
      </p:grpSp>
      <p:pic>
        <p:nvPicPr>
          <p:cNvPr id="31" name="Picture 30"/>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587615" y="135685"/>
            <a:ext cx="1484642" cy="1470925"/>
          </a:xfrm>
          <a:prstGeom prst="rect">
            <a:avLst/>
          </a:prstGeom>
        </p:spPr>
      </p:pic>
    </p:spTree>
    <p:extLst>
      <p:ext uri="{BB962C8B-B14F-4D97-AF65-F5344CB8AC3E}">
        <p14:creationId xmlns:p14="http://schemas.microsoft.com/office/powerpoint/2010/main" val="20906575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rot="10800000" flipV="1">
            <a:off x="255180" y="233988"/>
            <a:ext cx="10600663" cy="425232"/>
          </a:xfrm>
        </p:spPr>
        <p:txBody>
          <a:bodyPr>
            <a:normAutofit fontScale="25000" lnSpcReduction="20000"/>
          </a:bodyPr>
          <a:lstStyle/>
          <a:p>
            <a:pPr defTabSz="685800">
              <a:spcBef>
                <a:spcPts val="750"/>
              </a:spcBef>
              <a:buSzTx/>
            </a:pPr>
            <a:r>
              <a:rPr lang="el-GR" sz="1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ΤΡΟΠΟΣ    ΕΙΣΑΓΩΓΗΣ </a:t>
            </a:r>
            <a:r>
              <a:rPr lang="el-GR" sz="12800" b="1"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(5)</a:t>
            </a:r>
            <a:r>
              <a:rPr lang="el-GR" sz="12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l-GR" sz="12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endParaRPr lang="en-GB" sz="2400" dirty="0"/>
          </a:p>
        </p:txBody>
      </p:sp>
      <p:sp>
        <p:nvSpPr>
          <p:cNvPr id="5" name="Footer Placeholder 4"/>
          <p:cNvSpPr>
            <a:spLocks noGrp="1"/>
          </p:cNvSpPr>
          <p:nvPr>
            <p:ph type="ftr" sz="quarter" idx="11"/>
          </p:nvPr>
        </p:nvSpPr>
        <p:spPr>
          <a:xfrm>
            <a:off x="10181820" y="6021659"/>
            <a:ext cx="2010180" cy="180451"/>
          </a:xfrm>
        </p:spPr>
        <p:txBody>
          <a:bodyPr/>
          <a:lstStyle/>
          <a:p>
            <a:r>
              <a:rPr lang="el-GR" smtClean="0"/>
              <a:t>ΥΣΕΑ, 5 Φεβρουαρίου 2024</a:t>
            </a:r>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876694885"/>
              </p:ext>
            </p:extLst>
          </p:nvPr>
        </p:nvGraphicFramePr>
        <p:xfrm>
          <a:off x="404036" y="1977656"/>
          <a:ext cx="8903794" cy="4588211"/>
        </p:xfrm>
        <a:graphic>
          <a:graphicData uri="http://schemas.openxmlformats.org/drawingml/2006/table">
            <a:tbl>
              <a:tblPr firstRow="1" bandRow="1">
                <a:tableStyleId>{22838BEF-8BB2-4498-84A7-C5851F593DF1}</a:tableStyleId>
              </a:tblPr>
              <a:tblGrid>
                <a:gridCol w="4476189">
                  <a:extLst>
                    <a:ext uri="{9D8B030D-6E8A-4147-A177-3AD203B41FA5}">
                      <a16:colId xmlns:a16="http://schemas.microsoft.com/office/drawing/2014/main" val="2205819269"/>
                    </a:ext>
                  </a:extLst>
                </a:gridCol>
                <a:gridCol w="4427605">
                  <a:extLst>
                    <a:ext uri="{9D8B030D-6E8A-4147-A177-3AD203B41FA5}">
                      <a16:colId xmlns:a16="http://schemas.microsoft.com/office/drawing/2014/main" val="286392130"/>
                    </a:ext>
                  </a:extLst>
                </a:gridCol>
              </a:tblGrid>
              <a:tr h="1862045">
                <a:tc>
                  <a:txBody>
                    <a:bodyPr/>
                    <a:lstStyle/>
                    <a:p>
                      <a:pPr lvl="0" defTabSz="685800">
                        <a:lnSpc>
                          <a:spcPct val="107000"/>
                        </a:lnSpc>
                        <a:spcBef>
                          <a:spcPts val="750"/>
                        </a:spcBef>
                        <a:buSzTx/>
                      </a:pPr>
                      <a:r>
                        <a:rPr lang="el-GR" sz="2400" u="sng" cap="none" dirty="0">
                          <a:solidFill>
                            <a:srgbClr val="002060"/>
                          </a:solidFill>
                        </a:rPr>
                        <a:t>1ο ΕΠΙΣΤΗΜΟΝΙΚΟ ΠΕΔΙΟ </a:t>
                      </a:r>
                    </a:p>
                    <a:p>
                      <a:pPr lvl="0" defTabSz="685800">
                        <a:lnSpc>
                          <a:spcPct val="107000"/>
                        </a:lnSpc>
                        <a:spcBef>
                          <a:spcPts val="750"/>
                        </a:spcBef>
                        <a:buSzTx/>
                      </a:pPr>
                      <a:r>
                        <a:rPr lang="el-GR" sz="2400" b="0" u="none" cap="none" dirty="0"/>
                        <a:t>ΑΝΘΡΩΠΙΣΤΙΚΩΝ, ΝΟΜΙΚΩΝ ΚΑΙ </a:t>
                      </a:r>
                    </a:p>
                    <a:p>
                      <a:pPr lvl="0" defTabSz="685800">
                        <a:lnSpc>
                          <a:spcPct val="107000"/>
                        </a:lnSpc>
                        <a:spcBef>
                          <a:spcPts val="750"/>
                        </a:spcBef>
                        <a:buSzTx/>
                      </a:pPr>
                      <a:r>
                        <a:rPr lang="el-GR" sz="2400" b="0" u="none" cap="none" dirty="0"/>
                        <a:t>ΚΟΙΝΩΝΙΚΩΝ ΕΠΙΣΤΗΜΩΝ</a:t>
                      </a:r>
                    </a:p>
                    <a:p>
                      <a:endParaRPr lang="en-GB" sz="2400" dirty="0">
                        <a:latin typeface="Arial" panose="020B0604020202020204" pitchFamily="34" charset="0"/>
                        <a:cs typeface="Arial" panose="020B0604020202020204" pitchFamily="34" charset="0"/>
                      </a:endParaRPr>
                    </a:p>
                  </a:txBody>
                  <a:tcPr/>
                </a:tc>
                <a:tc>
                  <a:txBody>
                    <a:bodyPr/>
                    <a:lstStyle/>
                    <a:p>
                      <a:pPr lvl="0" defTabSz="685800">
                        <a:lnSpc>
                          <a:spcPct val="90000"/>
                        </a:lnSpc>
                        <a:spcBef>
                          <a:spcPts val="750"/>
                        </a:spcBef>
                        <a:buClr>
                          <a:srgbClr val="009999"/>
                        </a:buClr>
                        <a:buSzPct val="120000"/>
                      </a:pPr>
                      <a:r>
                        <a:rPr lang="el-GR" sz="2400" u="sng" cap="none" dirty="0">
                          <a:solidFill>
                            <a:srgbClr val="002060"/>
                          </a:solidFill>
                        </a:rPr>
                        <a:t>3ο ΕΠΙΣΤΗΜΟΝΙΚΟ ΠΕΔΙΟ</a:t>
                      </a:r>
                    </a:p>
                    <a:p>
                      <a:pPr lvl="0" defTabSz="685800">
                        <a:lnSpc>
                          <a:spcPct val="107000"/>
                        </a:lnSpc>
                        <a:spcBef>
                          <a:spcPts val="750"/>
                        </a:spcBef>
                        <a:buSzTx/>
                      </a:pPr>
                      <a:endParaRPr lang="en-GB" sz="2400" b="1" u="none" cap="none" dirty="0"/>
                    </a:p>
                    <a:p>
                      <a:pPr lvl="0" defTabSz="685800">
                        <a:lnSpc>
                          <a:spcPct val="107000"/>
                        </a:lnSpc>
                        <a:spcBef>
                          <a:spcPts val="750"/>
                        </a:spcBef>
                        <a:buSzTx/>
                      </a:pPr>
                      <a:r>
                        <a:rPr lang="el-GR" sz="2400" b="0" u="none" cap="none" dirty="0"/>
                        <a:t>ΕΠΙΣΤΗΜΩΝ ΥΓΕΙΑΣ ΚΑΙ ΖΩΗΣ </a:t>
                      </a:r>
                    </a:p>
                    <a:p>
                      <a:endParaRPr lang="en-GB" sz="2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92577244"/>
                  </a:ext>
                </a:extLst>
              </a:tr>
              <a:tr h="2362409">
                <a:tc>
                  <a:txBody>
                    <a:bodyPr/>
                    <a:lstStyle/>
                    <a:p>
                      <a:pPr lvl="0" defTabSz="685800">
                        <a:lnSpc>
                          <a:spcPct val="107000"/>
                        </a:lnSpc>
                        <a:spcBef>
                          <a:spcPts val="750"/>
                        </a:spcBef>
                        <a:buSzTx/>
                      </a:pPr>
                      <a:r>
                        <a:rPr lang="el-GR" sz="2400" b="1" u="sng" cap="none" dirty="0">
                          <a:solidFill>
                            <a:srgbClr val="002060"/>
                          </a:solidFill>
                        </a:rPr>
                        <a:t>2ο ΕΠΙΣΤΗΜΟΝΙΚΟ ΠΕΔΙΟ </a:t>
                      </a:r>
                    </a:p>
                    <a:p>
                      <a:pPr lvl="0" defTabSz="685800">
                        <a:lnSpc>
                          <a:spcPct val="107000"/>
                        </a:lnSpc>
                        <a:spcBef>
                          <a:spcPts val="750"/>
                        </a:spcBef>
                        <a:buSzTx/>
                      </a:pPr>
                      <a:r>
                        <a:rPr lang="el-GR" sz="2400" u="none" cap="none" dirty="0"/>
                        <a:t>ΘΕΤΙΚΩΝ </a:t>
                      </a:r>
                    </a:p>
                    <a:p>
                      <a:pPr lvl="0" defTabSz="685800">
                        <a:lnSpc>
                          <a:spcPct val="90000"/>
                        </a:lnSpc>
                        <a:spcBef>
                          <a:spcPts val="750"/>
                        </a:spcBef>
                        <a:buClr>
                          <a:srgbClr val="009999"/>
                        </a:buClr>
                        <a:buSzPct val="120000"/>
                      </a:pPr>
                      <a:r>
                        <a:rPr lang="el-GR" sz="2400" u="none" cap="none" dirty="0"/>
                        <a:t>ΚΑΙ ΤΕΧΝΟΛΟΓΙΚΩΝ </a:t>
                      </a:r>
                    </a:p>
                    <a:p>
                      <a:pPr lvl="0" defTabSz="685800">
                        <a:lnSpc>
                          <a:spcPct val="90000"/>
                        </a:lnSpc>
                        <a:spcBef>
                          <a:spcPts val="750"/>
                        </a:spcBef>
                        <a:buClr>
                          <a:srgbClr val="009999"/>
                        </a:buClr>
                        <a:buSzPct val="120000"/>
                      </a:pPr>
                      <a:r>
                        <a:rPr lang="el-GR" sz="2400" u="none" cap="none" dirty="0"/>
                        <a:t>ΕΠΙΣΤΗΜΩΝ</a:t>
                      </a:r>
                    </a:p>
                    <a:p>
                      <a:endParaRPr lang="en-GB" sz="2400" dirty="0">
                        <a:latin typeface="Arial" panose="020B0604020202020204" pitchFamily="34" charset="0"/>
                        <a:cs typeface="Arial" panose="020B0604020202020204" pitchFamily="34" charset="0"/>
                      </a:endParaRPr>
                    </a:p>
                  </a:txBody>
                  <a:tcPr/>
                </a:tc>
                <a:tc>
                  <a:txBody>
                    <a:bodyPr/>
                    <a:lstStyle/>
                    <a:p>
                      <a:pPr lvl="0" defTabSz="685800">
                        <a:lnSpc>
                          <a:spcPct val="107000"/>
                        </a:lnSpc>
                        <a:spcBef>
                          <a:spcPts val="750"/>
                        </a:spcBef>
                        <a:buSzTx/>
                      </a:pPr>
                      <a:r>
                        <a:rPr lang="el-GR" sz="2400" b="1" u="sng" cap="none" dirty="0">
                          <a:solidFill>
                            <a:srgbClr val="002060"/>
                          </a:solidFill>
                        </a:rPr>
                        <a:t>4ο ΕΠΙΣΤΗΜΟΝΙΚΟ ΠΕΔΙΟ </a:t>
                      </a:r>
                    </a:p>
                    <a:p>
                      <a:pPr lvl="0" defTabSz="685800">
                        <a:lnSpc>
                          <a:spcPct val="107000"/>
                        </a:lnSpc>
                        <a:spcBef>
                          <a:spcPts val="750"/>
                        </a:spcBef>
                        <a:buSzTx/>
                      </a:pPr>
                      <a:r>
                        <a:rPr lang="el-GR" sz="2400" u="none" cap="none" dirty="0"/>
                        <a:t>ΕΠΙΣΤΗΜΩΝ ΟΙΚΟΝΟΜΙΑΣ </a:t>
                      </a:r>
                    </a:p>
                    <a:p>
                      <a:pPr lvl="0" defTabSz="685800">
                        <a:lnSpc>
                          <a:spcPct val="107000"/>
                        </a:lnSpc>
                        <a:spcBef>
                          <a:spcPts val="750"/>
                        </a:spcBef>
                        <a:buSzTx/>
                      </a:pPr>
                      <a:r>
                        <a:rPr lang="el-GR" sz="2400" u="none" cap="none" dirty="0"/>
                        <a:t>ΚΑΙ </a:t>
                      </a:r>
                    </a:p>
                    <a:p>
                      <a:pPr lvl="0" defTabSz="685800">
                        <a:lnSpc>
                          <a:spcPct val="107000"/>
                        </a:lnSpc>
                        <a:spcBef>
                          <a:spcPts val="750"/>
                        </a:spcBef>
                        <a:buSzTx/>
                      </a:pPr>
                      <a:r>
                        <a:rPr lang="el-GR" sz="2400" u="none" cap="none" dirty="0"/>
                        <a:t>ΠΛΗΡΟΦΟΡΙΚΗΣ</a:t>
                      </a:r>
                      <a:r>
                        <a:rPr lang="el-GR" sz="2400" u="sng" cap="none" dirty="0"/>
                        <a:t> </a:t>
                      </a:r>
                      <a:endParaRPr lang="en-US" sz="2400" u="sng" cap="none" dirty="0"/>
                    </a:p>
                    <a:p>
                      <a:endParaRPr lang="en-GB" sz="2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457786981"/>
                  </a:ext>
                </a:extLst>
              </a:tr>
            </a:tbl>
          </a:graphicData>
        </a:graphic>
      </p:graphicFrame>
      <p:sp>
        <p:nvSpPr>
          <p:cNvPr id="7" name="Rectangle 6"/>
          <p:cNvSpPr/>
          <p:nvPr/>
        </p:nvSpPr>
        <p:spPr>
          <a:xfrm>
            <a:off x="255180" y="919751"/>
            <a:ext cx="8911122" cy="707886"/>
          </a:xfrm>
          <a:prstGeom prst="rect">
            <a:avLst/>
          </a:prstGeom>
        </p:spPr>
        <p:txBody>
          <a:bodyPr wrap="square">
            <a:spAutoFit/>
          </a:bodyPr>
          <a:lstStyle/>
          <a:p>
            <a:pPr algn="just"/>
            <a:r>
              <a:rPr lang="el-GR" sz="2000" b="1" dirty="0">
                <a:latin typeface="Arial" panose="020B0604020202020204" pitchFamily="34" charset="0"/>
                <a:cs typeface="Arial" panose="020B0604020202020204" pitchFamily="34" charset="0"/>
              </a:rPr>
              <a:t>Οι υποψήφιοι επιλέγουν Τμήματα στη δήλωση προτίμησής τους (Μηχανογραφικό Δελτίο) από ένα μόνο (1) Επιστημονικό Πεδίο. </a:t>
            </a:r>
            <a:endParaRPr lang="en-US" sz="2000" b="1" dirty="0">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587615" y="135685"/>
            <a:ext cx="1484642" cy="1470925"/>
          </a:xfrm>
          <a:prstGeom prst="rect">
            <a:avLst/>
          </a:prstGeom>
        </p:spPr>
      </p:pic>
    </p:spTree>
    <p:extLst>
      <p:ext uri="{BB962C8B-B14F-4D97-AF65-F5344CB8AC3E}">
        <p14:creationId xmlns:p14="http://schemas.microsoft.com/office/powerpoint/2010/main" val="29701362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26"/>
          <p:cNvSpPr txBox="1">
            <a:spLocks noGrp="1"/>
          </p:cNvSpPr>
          <p:nvPr>
            <p:ph type="title"/>
          </p:nvPr>
        </p:nvSpPr>
        <p:spPr>
          <a:xfrm>
            <a:off x="814039" y="351711"/>
            <a:ext cx="8765150" cy="617760"/>
          </a:xfrm>
          <a:prstGeom prst="rect">
            <a:avLst/>
          </a:prstGeom>
          <a:noFill/>
          <a:ln>
            <a:noFill/>
          </a:ln>
        </p:spPr>
        <p:txBody>
          <a:bodyPr spcFirstLastPara="1" vert="horz" wrap="square" lIns="91425" tIns="45700" rIns="91425" bIns="45700" rtlCol="0" anchor="ctr" anchorCtr="0">
            <a:noAutofit/>
          </a:bodyPr>
          <a:lstStyle/>
          <a:p>
            <a:pPr>
              <a:spcBef>
                <a:spcPts val="0"/>
              </a:spcBef>
              <a:buClr>
                <a:schemeClr val="dk2"/>
              </a:buClr>
              <a:buSzPts val="2520"/>
            </a:pPr>
            <a:r>
              <a:rPr lang="el-GR" sz="2800" b="1" dirty="0">
                <a:solidFill>
                  <a:schemeClr val="tx1"/>
                </a:solidFill>
                <a:latin typeface="Arial" panose="020B0604020202020204" pitchFamily="34" charset="0"/>
                <a:cs typeface="Arial" panose="020B0604020202020204" pitchFamily="34" charset="0"/>
              </a:rPr>
              <a:t>ΤΡΟΠΟΣ ΕΙΣΑΓΩΓΗΣ </a:t>
            </a:r>
            <a:r>
              <a:rPr lang="el-GR" sz="2800" b="1" dirty="0" smtClean="0">
                <a:solidFill>
                  <a:schemeClr val="tx1"/>
                </a:solidFill>
                <a:latin typeface="Arial" panose="020B0604020202020204" pitchFamily="34" charset="0"/>
                <a:cs typeface="Arial" panose="020B0604020202020204" pitchFamily="34" charset="0"/>
              </a:rPr>
              <a:t>(6)</a:t>
            </a:r>
            <a:r>
              <a:rPr lang="en-US" sz="2800" dirty="0"/>
              <a:t/>
            </a:r>
            <a:br>
              <a:rPr lang="en-US" sz="2800" dirty="0"/>
            </a:br>
            <a:r>
              <a:rPr lang="el-GR" sz="2520" b="1" dirty="0">
                <a:latin typeface="Arial"/>
                <a:ea typeface="Arial"/>
                <a:cs typeface="Arial"/>
                <a:sym typeface="Arial"/>
              </a:rPr>
              <a:t/>
            </a:r>
            <a:br>
              <a:rPr lang="el-GR" sz="2520" b="1" dirty="0">
                <a:latin typeface="Arial"/>
                <a:ea typeface="Arial"/>
                <a:cs typeface="Arial"/>
                <a:sym typeface="Arial"/>
              </a:rPr>
            </a:br>
            <a:endParaRPr sz="2520" b="1" dirty="0">
              <a:latin typeface="Arial"/>
              <a:ea typeface="Arial"/>
              <a:cs typeface="Arial"/>
              <a:sym typeface="Arial"/>
            </a:endParaRPr>
          </a:p>
        </p:txBody>
      </p:sp>
      <p:sp>
        <p:nvSpPr>
          <p:cNvPr id="3" name="Footer Placeholder 2"/>
          <p:cNvSpPr>
            <a:spLocks noGrp="1"/>
          </p:cNvSpPr>
          <p:nvPr>
            <p:ph type="ftr" sz="quarter" idx="11"/>
          </p:nvPr>
        </p:nvSpPr>
        <p:spPr>
          <a:xfrm>
            <a:off x="351834" y="5965495"/>
            <a:ext cx="6239309" cy="365125"/>
          </a:xfrm>
        </p:spPr>
        <p:txBody>
          <a:bodyPr/>
          <a:lstStyle/>
          <a:p>
            <a:r>
              <a:rPr lang="el-GR" smtClean="0"/>
              <a:t>ΥΣΕΑ, 5 Φεβρουαρίου 2024</a:t>
            </a:r>
            <a:endParaRPr lang="en-GB" dirty="0"/>
          </a:p>
        </p:txBody>
      </p:sp>
      <p:grpSp>
        <p:nvGrpSpPr>
          <p:cNvPr id="226" name="Google Shape;226;p26"/>
          <p:cNvGrpSpPr/>
          <p:nvPr/>
        </p:nvGrpSpPr>
        <p:grpSpPr>
          <a:xfrm>
            <a:off x="351834" y="2429509"/>
            <a:ext cx="10711873" cy="5492007"/>
            <a:chOff x="-124958" y="631570"/>
            <a:chExt cx="9161455" cy="5201077"/>
          </a:xfrm>
        </p:grpSpPr>
        <p:sp>
          <p:nvSpPr>
            <p:cNvPr id="229" name="Google Shape;229;p26"/>
            <p:cNvSpPr/>
            <p:nvPr/>
          </p:nvSpPr>
          <p:spPr>
            <a:xfrm>
              <a:off x="0" y="631570"/>
              <a:ext cx="9036496" cy="264960"/>
            </a:xfrm>
            <a:prstGeom prst="rect">
              <a:avLst/>
            </a:prstGeom>
            <a:noFill/>
            <a:ln>
              <a:noFill/>
            </a:ln>
          </p:spPr>
          <p:txBody>
            <a:bodyPr spcFirstLastPara="1" wrap="square" lIns="91425" tIns="91425" rIns="91425" bIns="91425" anchor="ctr" anchorCtr="0">
              <a:noAutofit/>
            </a:bodyPr>
            <a:lstStyle/>
            <a:p>
              <a:endParaRPr/>
            </a:p>
          </p:txBody>
        </p:sp>
        <p:sp>
          <p:nvSpPr>
            <p:cNvPr id="233" name="Google Shape;233;p26"/>
            <p:cNvSpPr/>
            <p:nvPr/>
          </p:nvSpPr>
          <p:spPr>
            <a:xfrm>
              <a:off x="0" y="1514290"/>
              <a:ext cx="9036496" cy="264960"/>
            </a:xfrm>
            <a:prstGeom prst="rect">
              <a:avLst/>
            </a:prstGeom>
            <a:noFill/>
            <a:ln>
              <a:noFill/>
            </a:ln>
          </p:spPr>
          <p:txBody>
            <a:bodyPr spcFirstLastPara="1" wrap="square" lIns="91425" tIns="91425" rIns="91425" bIns="91425" anchor="ctr" anchorCtr="0">
              <a:noAutofit/>
            </a:bodyPr>
            <a:lstStyle/>
            <a:p>
              <a:endParaRPr/>
            </a:p>
          </p:txBody>
        </p:sp>
        <p:sp>
          <p:nvSpPr>
            <p:cNvPr id="237" name="Google Shape;237;p26"/>
            <p:cNvSpPr/>
            <p:nvPr/>
          </p:nvSpPr>
          <p:spPr>
            <a:xfrm>
              <a:off x="-124957" y="2397010"/>
              <a:ext cx="9161454" cy="548575"/>
            </a:xfrm>
            <a:prstGeom prst="rect">
              <a:avLst/>
            </a:prstGeom>
            <a:noFill/>
            <a:ln>
              <a:noFill/>
            </a:ln>
          </p:spPr>
          <p:txBody>
            <a:bodyPr spcFirstLastPara="1" wrap="square" lIns="91425" tIns="91425" rIns="91425" bIns="91425" anchor="ctr" anchorCtr="0">
              <a:noAutofit/>
            </a:bodyPr>
            <a:lstStyle/>
            <a:p>
              <a:endParaRPr/>
            </a:p>
          </p:txBody>
        </p:sp>
        <p:sp>
          <p:nvSpPr>
            <p:cNvPr id="241" name="Google Shape;241;p26"/>
            <p:cNvSpPr/>
            <p:nvPr/>
          </p:nvSpPr>
          <p:spPr>
            <a:xfrm>
              <a:off x="0" y="3048997"/>
              <a:ext cx="9036496" cy="264960"/>
            </a:xfrm>
            <a:prstGeom prst="rect">
              <a:avLst/>
            </a:prstGeom>
            <a:noFill/>
            <a:ln>
              <a:noFill/>
            </a:ln>
          </p:spPr>
          <p:txBody>
            <a:bodyPr spcFirstLastPara="1" wrap="square" lIns="91425" tIns="91425" rIns="91425" bIns="91425" anchor="ctr" anchorCtr="0">
              <a:noAutofit/>
            </a:bodyPr>
            <a:lstStyle/>
            <a:p>
              <a:endParaRPr/>
            </a:p>
          </p:txBody>
        </p:sp>
        <p:sp>
          <p:nvSpPr>
            <p:cNvPr id="245" name="Google Shape;245;p26"/>
            <p:cNvSpPr/>
            <p:nvPr/>
          </p:nvSpPr>
          <p:spPr>
            <a:xfrm>
              <a:off x="0" y="3949119"/>
              <a:ext cx="9036496" cy="264960"/>
            </a:xfrm>
            <a:prstGeom prst="rect">
              <a:avLst/>
            </a:prstGeom>
            <a:noFill/>
            <a:ln>
              <a:noFill/>
            </a:ln>
          </p:spPr>
          <p:txBody>
            <a:bodyPr spcFirstLastPara="1" wrap="square" lIns="91425" tIns="91425" rIns="91425" bIns="91425" anchor="ctr" anchorCtr="0">
              <a:noAutofit/>
            </a:bodyPr>
            <a:lstStyle/>
            <a:p>
              <a:endParaRPr/>
            </a:p>
          </p:txBody>
        </p:sp>
        <p:sp>
          <p:nvSpPr>
            <p:cNvPr id="249" name="Google Shape;249;p26"/>
            <p:cNvSpPr/>
            <p:nvPr/>
          </p:nvSpPr>
          <p:spPr>
            <a:xfrm>
              <a:off x="0" y="4784327"/>
              <a:ext cx="9036496" cy="264960"/>
            </a:xfrm>
            <a:prstGeom prst="rect">
              <a:avLst/>
            </a:prstGeom>
            <a:noFill/>
            <a:ln>
              <a:noFill/>
            </a:ln>
          </p:spPr>
          <p:txBody>
            <a:bodyPr spcFirstLastPara="1" wrap="square" lIns="91425" tIns="91425" rIns="91425" bIns="91425" anchor="ctr" anchorCtr="0">
              <a:noAutofit/>
            </a:bodyPr>
            <a:lstStyle/>
            <a:p>
              <a:endParaRPr/>
            </a:p>
          </p:txBody>
        </p:sp>
        <p:sp>
          <p:nvSpPr>
            <p:cNvPr id="253" name="Google Shape;253;p26"/>
            <p:cNvSpPr/>
            <p:nvPr/>
          </p:nvSpPr>
          <p:spPr>
            <a:xfrm>
              <a:off x="0" y="5620107"/>
              <a:ext cx="9036496" cy="212540"/>
            </a:xfrm>
            <a:prstGeom prst="rect">
              <a:avLst/>
            </a:prstGeom>
            <a:noFill/>
            <a:ln>
              <a:noFill/>
            </a:ln>
          </p:spPr>
          <p:txBody>
            <a:bodyPr spcFirstLastPara="1" wrap="square" lIns="91425" tIns="91425" rIns="91425" bIns="91425" anchor="ctr" anchorCtr="0">
              <a:noAutofit/>
            </a:bodyPr>
            <a:lstStyle/>
            <a:p>
              <a:endParaRPr/>
            </a:p>
          </p:txBody>
        </p:sp>
        <p:sp>
          <p:nvSpPr>
            <p:cNvPr id="254" name="Google Shape;254;p26"/>
            <p:cNvSpPr txBox="1"/>
            <p:nvPr/>
          </p:nvSpPr>
          <p:spPr>
            <a:xfrm>
              <a:off x="-124958" y="5620107"/>
              <a:ext cx="9161454" cy="63084"/>
            </a:xfrm>
            <a:prstGeom prst="rect">
              <a:avLst/>
            </a:prstGeom>
            <a:noFill/>
            <a:ln>
              <a:noFill/>
            </a:ln>
          </p:spPr>
          <p:txBody>
            <a:bodyPr spcFirstLastPara="1" wrap="square" lIns="286900" tIns="20300" rIns="113775" bIns="20300" anchor="t" anchorCtr="0">
              <a:noAutofit/>
            </a:bodyPr>
            <a:lstStyle/>
            <a:p>
              <a:pPr marL="171450" lvl="1" indent="-171450">
                <a:lnSpc>
                  <a:spcPct val="90000"/>
                </a:lnSpc>
                <a:buClr>
                  <a:schemeClr val="dk1"/>
                </a:buClr>
                <a:buSzPts val="1600"/>
                <a:buFont typeface="Arial"/>
                <a:buChar char="•"/>
              </a:pPr>
              <a:endParaRPr sz="1600" dirty="0">
                <a:solidFill>
                  <a:schemeClr val="dk1"/>
                </a:solidFill>
                <a:latin typeface="Arial"/>
                <a:ea typeface="Arial"/>
                <a:cs typeface="Arial"/>
                <a:sym typeface="Arial"/>
              </a:endParaRPr>
            </a:p>
          </p:txBody>
        </p:sp>
      </p:grpSp>
      <p:sp>
        <p:nvSpPr>
          <p:cNvPr id="32" name="Google Shape;225;p26"/>
          <p:cNvSpPr txBox="1">
            <a:spLocks/>
          </p:cNvSpPr>
          <p:nvPr/>
        </p:nvSpPr>
        <p:spPr>
          <a:xfrm>
            <a:off x="1148576" y="487914"/>
            <a:ext cx="9668104" cy="1507225"/>
          </a:xfrm>
          <a:prstGeom prst="rect">
            <a:avLst/>
          </a:prstGeom>
          <a:noFill/>
          <a:ln>
            <a:noFill/>
          </a:ln>
        </p:spPr>
        <p:txBody>
          <a:bodyPr spcFirstLastPara="1" vert="horz" wrap="square" lIns="91425" tIns="45700" rIns="91425" bIns="45700" rtlCol="0" anchor="ctr" anchorCtr="0">
            <a:noAutofit/>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pPr>
              <a:spcBef>
                <a:spcPts val="0"/>
              </a:spcBef>
              <a:buClr>
                <a:schemeClr val="dk2"/>
              </a:buClr>
              <a:buSzPts val="2520"/>
            </a:pPr>
            <a:r>
              <a:rPr lang="el-GR" sz="2000" b="1" dirty="0">
                <a:latin typeface="Arial" panose="020B0604020202020204" pitchFamily="34" charset="0"/>
                <a:ea typeface="Arial"/>
                <a:cs typeface="Arial" panose="020B0604020202020204" pitchFamily="34" charset="0"/>
                <a:sym typeface="Arial"/>
              </a:rPr>
              <a:t>Στο μηχανογραφικο ΔΕΛΤΙΟ αναγραφεται το καθε ειδικο μαθημα που απΑΙΤΟΥΝ </a:t>
            </a:r>
            <a:r>
              <a:rPr lang="el-GR" sz="2000" b="1" u="sng" dirty="0">
                <a:latin typeface="Arial" panose="020B0604020202020204" pitchFamily="34" charset="0"/>
                <a:ea typeface="Arial"/>
                <a:cs typeface="Arial" panose="020B0604020202020204" pitchFamily="34" charset="0"/>
                <a:sym typeface="Arial"/>
              </a:rPr>
              <a:t>ΚΑΠΟΙΕΣ</a:t>
            </a:r>
            <a:r>
              <a:rPr lang="el-GR" sz="2000" b="1" dirty="0">
                <a:latin typeface="Arial" panose="020B0604020202020204" pitchFamily="34" charset="0"/>
                <a:ea typeface="Arial"/>
                <a:cs typeface="Arial" panose="020B0604020202020204" pitchFamily="34" charset="0"/>
                <a:sym typeface="Arial"/>
              </a:rPr>
              <a:t> ΣΧΟΛΕΣ</a:t>
            </a:r>
            <a:r>
              <a:rPr lang="en-US" sz="2000" b="1" dirty="0">
                <a:latin typeface="Arial" panose="020B0604020202020204" pitchFamily="34" charset="0"/>
                <a:ea typeface="Arial"/>
                <a:cs typeface="Arial" panose="020B0604020202020204" pitchFamily="34" charset="0"/>
                <a:sym typeface="Arial"/>
              </a:rPr>
              <a:t>: </a:t>
            </a:r>
            <a:r>
              <a:rPr lang="el-GR" sz="2000" b="1" dirty="0">
                <a:latin typeface="Arial" panose="020B0604020202020204" pitchFamily="34" charset="0"/>
                <a:ea typeface="Arial"/>
                <a:cs typeface="Arial" panose="020B0604020202020204" pitchFamily="34" charset="0"/>
                <a:sym typeface="Arial"/>
              </a:rPr>
              <a:t> </a:t>
            </a:r>
            <a:r>
              <a:rPr lang="el-GR" sz="2520" b="1" dirty="0">
                <a:latin typeface="Arial"/>
                <a:ea typeface="Arial"/>
                <a:cs typeface="Arial"/>
                <a:sym typeface="Arial"/>
              </a:rPr>
              <a:t/>
            </a:r>
            <a:br>
              <a:rPr lang="el-GR" sz="2520" b="1" dirty="0">
                <a:latin typeface="Arial"/>
                <a:ea typeface="Arial"/>
                <a:cs typeface="Arial"/>
                <a:sym typeface="Arial"/>
              </a:rPr>
            </a:br>
            <a:endParaRPr lang="el-GR" sz="2520" b="1" dirty="0">
              <a:latin typeface="Arial"/>
              <a:ea typeface="Arial"/>
              <a:cs typeface="Arial"/>
              <a:sym typeface="Arial"/>
            </a:endParaRPr>
          </a:p>
        </p:txBody>
      </p:sp>
      <p:pic>
        <p:nvPicPr>
          <p:cNvPr id="20" name="Picture 19"/>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587615" y="135685"/>
            <a:ext cx="1484642" cy="1470925"/>
          </a:xfrm>
          <a:prstGeom prst="rect">
            <a:avLst/>
          </a:prstGeom>
        </p:spPr>
      </p:pic>
      <p:pic>
        <p:nvPicPr>
          <p:cNvPr id="2" name="Picture 1"/>
          <p:cNvPicPr>
            <a:picLocks noChangeAspect="1"/>
          </p:cNvPicPr>
          <p:nvPr/>
        </p:nvPicPr>
        <p:blipFill>
          <a:blip r:embed="rId4"/>
          <a:stretch>
            <a:fillRect/>
          </a:stretch>
        </p:blipFill>
        <p:spPr>
          <a:xfrm>
            <a:off x="2157407" y="1768038"/>
            <a:ext cx="3669105" cy="4816301"/>
          </a:xfrm>
          <a:prstGeom prst="rect">
            <a:avLst/>
          </a:prstGeom>
        </p:spPr>
      </p:pic>
      <p:sp>
        <p:nvSpPr>
          <p:cNvPr id="5" name="Rectangle 4"/>
          <p:cNvSpPr/>
          <p:nvPr/>
        </p:nvSpPr>
        <p:spPr>
          <a:xfrm>
            <a:off x="5707770" y="1143355"/>
            <a:ext cx="5268483" cy="646331"/>
          </a:xfrm>
          <a:prstGeom prst="rect">
            <a:avLst/>
          </a:prstGeom>
          <a:solidFill>
            <a:schemeClr val="bg2"/>
          </a:solidFill>
          <a:ln>
            <a:solidFill>
              <a:schemeClr val="tx1"/>
            </a:solidFill>
          </a:ln>
        </p:spPr>
        <p:txBody>
          <a:bodyPr wrap="square">
            <a:spAutoFit/>
          </a:bodyPr>
          <a:lstStyle/>
          <a:p>
            <a:r>
              <a:rPr lang="en-US" dirty="0">
                <a:hlinkClick r:id="rId5"/>
              </a:rPr>
              <a:t>https://aeitei.gr/pdf/mixanografiko-gel-2023.pdf</a:t>
            </a:r>
            <a:r>
              <a:rPr lang="el-GR" dirty="0"/>
              <a:t> </a:t>
            </a:r>
            <a:endParaRPr lang="en-US" dirty="0"/>
          </a:p>
        </p:txBody>
      </p:sp>
      <p:pic>
        <p:nvPicPr>
          <p:cNvPr id="6" name="Picture 5"/>
          <p:cNvPicPr>
            <a:picLocks noChangeAspect="1"/>
          </p:cNvPicPr>
          <p:nvPr/>
        </p:nvPicPr>
        <p:blipFill>
          <a:blip r:embed="rId6"/>
          <a:stretch>
            <a:fillRect/>
          </a:stretch>
        </p:blipFill>
        <p:spPr>
          <a:xfrm>
            <a:off x="6285160" y="1746104"/>
            <a:ext cx="4207522" cy="4838235"/>
          </a:xfrm>
          <a:prstGeom prst="rect">
            <a:avLst/>
          </a:prstGeom>
        </p:spPr>
      </p:pic>
    </p:spTree>
    <p:extLst>
      <p:ext uri="{BB962C8B-B14F-4D97-AF65-F5344CB8AC3E}">
        <p14:creationId xmlns:p14="http://schemas.microsoft.com/office/powerpoint/2010/main" val="1380073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5"/>
                                        </p:tgtEl>
                                        <p:attrNameLst>
                                          <p:attrName>style.visibility</p:attrName>
                                        </p:attrNameLst>
                                      </p:cBhvr>
                                      <p:to>
                                        <p:strVal val="visible"/>
                                      </p:to>
                                    </p:set>
                                    <p:anim calcmode="lin" valueType="num">
                                      <p:cBhvr additive="base">
                                        <p:cTn id="7" dur="500"/>
                                        <p:tgtEl>
                                          <p:spTgt spid="225"/>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2"/>
                                        </p:tgtEl>
                                        <p:attrNameLst>
                                          <p:attrName>style.visibility</p:attrName>
                                        </p:attrNameLst>
                                      </p:cBhvr>
                                      <p:to>
                                        <p:strVal val="visible"/>
                                      </p:to>
                                    </p:set>
                                    <p:anim calcmode="lin" valueType="num">
                                      <p:cBhvr additive="base">
                                        <p:cTn id="12" dur="500"/>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71239" y="1248937"/>
            <a:ext cx="9913434" cy="5018048"/>
          </a:xfrm>
        </p:spPr>
        <p:txBody>
          <a:bodyPr>
            <a:normAutofit/>
          </a:bodyPr>
          <a:lstStyle/>
          <a:p>
            <a:pPr marL="0" lvl="0" indent="0" algn="just" defTabSz="685800">
              <a:lnSpc>
                <a:spcPct val="100000"/>
              </a:lnSpc>
              <a:spcBef>
                <a:spcPts val="0"/>
              </a:spcBef>
              <a:buSzTx/>
              <a:buNone/>
            </a:pPr>
            <a:r>
              <a:rPr lang="el-GR" sz="2800" b="1" u="sng" dirty="0">
                <a:solidFill>
                  <a:schemeClr val="tx1"/>
                </a:solidFill>
                <a:latin typeface="Arial" panose="020B0604020202020204" pitchFamily="34" charset="0"/>
                <a:cs typeface="Arial" panose="020B0604020202020204" pitchFamily="34" charset="0"/>
              </a:rPr>
              <a:t>Η παρουσίαση αφορά: </a:t>
            </a:r>
          </a:p>
          <a:p>
            <a:pPr marL="0" lvl="0" indent="0" algn="just" defTabSz="685800">
              <a:lnSpc>
                <a:spcPct val="100000"/>
              </a:lnSpc>
              <a:spcBef>
                <a:spcPts val="0"/>
              </a:spcBef>
              <a:buSzTx/>
              <a:buNone/>
            </a:pPr>
            <a:r>
              <a:rPr lang="el-GR" sz="2000" dirty="0">
                <a:solidFill>
                  <a:schemeClr val="tx1"/>
                </a:solidFill>
                <a:latin typeface="Arial" panose="020B0604020202020204" pitchFamily="34" charset="0"/>
                <a:cs typeface="Arial" panose="020B0604020202020204" pitchFamily="34" charset="0"/>
              </a:rPr>
              <a:t> </a:t>
            </a:r>
          </a:p>
          <a:p>
            <a:pPr marL="0" lvl="0" indent="0" algn="just" defTabSz="685800">
              <a:lnSpc>
                <a:spcPct val="100000"/>
              </a:lnSpc>
              <a:spcBef>
                <a:spcPts val="0"/>
              </a:spcBef>
              <a:buSzTx/>
              <a:buNone/>
            </a:pPr>
            <a:r>
              <a:rPr lang="el-GR" sz="2000" b="1" dirty="0">
                <a:solidFill>
                  <a:schemeClr val="tx1"/>
                </a:solidFill>
                <a:latin typeface="Arial" pitchFamily="34" charset="0"/>
                <a:cs typeface="Arial" pitchFamily="34" charset="0"/>
              </a:rPr>
              <a:t>1. υποψηφίους, οι οποίοι έχουν και </a:t>
            </a:r>
            <a:r>
              <a:rPr lang="el-GR" sz="2000" b="1" u="sng" dirty="0">
                <a:solidFill>
                  <a:schemeClr val="tx1"/>
                </a:solidFill>
                <a:latin typeface="Arial" pitchFamily="34" charset="0"/>
                <a:cs typeface="Arial" pitchFamily="34" charset="0"/>
              </a:rPr>
              <a:t>τους δύο γονείς με Ελληνική Καταγωγή</a:t>
            </a:r>
          </a:p>
          <a:p>
            <a:pPr marL="0" lvl="0" indent="0" algn="ctr" defTabSz="685800">
              <a:lnSpc>
                <a:spcPct val="100000"/>
              </a:lnSpc>
              <a:spcBef>
                <a:spcPts val="0"/>
              </a:spcBef>
              <a:buSzTx/>
              <a:buNone/>
            </a:pPr>
            <a:endParaRPr lang="el-GR" sz="2000" b="1" u="sng" dirty="0" smtClean="0">
              <a:solidFill>
                <a:schemeClr val="tx1"/>
              </a:solidFill>
              <a:latin typeface="Arial" pitchFamily="34" charset="0"/>
              <a:cs typeface="Arial" pitchFamily="34" charset="0"/>
            </a:endParaRPr>
          </a:p>
          <a:p>
            <a:pPr marL="0" lvl="0" indent="0" algn="ctr" defTabSz="685800">
              <a:lnSpc>
                <a:spcPct val="100000"/>
              </a:lnSpc>
              <a:spcBef>
                <a:spcPts val="0"/>
              </a:spcBef>
              <a:buSzTx/>
              <a:buNone/>
            </a:pPr>
            <a:r>
              <a:rPr lang="el-GR" sz="2000" b="1" u="sng" dirty="0" smtClean="0">
                <a:solidFill>
                  <a:schemeClr val="tx1"/>
                </a:solidFill>
                <a:latin typeface="Arial" pitchFamily="34" charset="0"/>
                <a:cs typeface="Arial" pitchFamily="34" charset="0"/>
              </a:rPr>
              <a:t>ή </a:t>
            </a:r>
            <a:endParaRPr lang="el-GR" sz="2000" b="1" u="sng" dirty="0">
              <a:solidFill>
                <a:schemeClr val="tx1"/>
              </a:solidFill>
              <a:latin typeface="Arial" pitchFamily="34" charset="0"/>
              <a:cs typeface="Arial" pitchFamily="34" charset="0"/>
            </a:endParaRPr>
          </a:p>
          <a:p>
            <a:pPr marL="457200" lvl="0" indent="-457200" algn="just" defTabSz="685800">
              <a:lnSpc>
                <a:spcPct val="100000"/>
              </a:lnSpc>
              <a:spcBef>
                <a:spcPts val="0"/>
              </a:spcBef>
              <a:buSzTx/>
              <a:buFont typeface="+mj-lt"/>
              <a:buAutoNum type="arabicPeriod"/>
            </a:pPr>
            <a:endParaRPr lang="el-GR" sz="2000" b="1" dirty="0">
              <a:solidFill>
                <a:schemeClr val="tx1"/>
              </a:solidFill>
              <a:latin typeface="Arial" pitchFamily="34" charset="0"/>
              <a:cs typeface="Arial" pitchFamily="34" charset="0"/>
            </a:endParaRPr>
          </a:p>
          <a:p>
            <a:pPr marL="0" lvl="0" indent="0" algn="just" defTabSz="685800">
              <a:lnSpc>
                <a:spcPct val="100000"/>
              </a:lnSpc>
              <a:spcBef>
                <a:spcPts val="0"/>
              </a:spcBef>
              <a:buSzTx/>
              <a:buNone/>
            </a:pPr>
            <a:r>
              <a:rPr lang="el-GR" sz="2000" b="1" dirty="0">
                <a:solidFill>
                  <a:schemeClr val="tx1"/>
                </a:solidFill>
                <a:latin typeface="Arial" pitchFamily="34" charset="0"/>
                <a:cs typeface="Arial" pitchFamily="34" charset="0"/>
              </a:rPr>
              <a:t>2. υποψηφίους που </a:t>
            </a:r>
            <a:r>
              <a:rPr lang="el-GR" sz="2000" b="1" u="sng" dirty="0">
                <a:solidFill>
                  <a:schemeClr val="tx1"/>
                </a:solidFill>
                <a:latin typeface="Arial" pitchFamily="34" charset="0"/>
                <a:cs typeface="Arial" pitchFamily="34" charset="0"/>
              </a:rPr>
              <a:t>ο ένας τουλάχιστον από τους γονείς τους έχει την Ελληνική Καταγωγή και επιλέγουν να διεκδικήσουν θέση στα ΑΑΕΙ Ελλάδας </a:t>
            </a:r>
            <a:r>
              <a:rPr lang="el-GR" sz="2000" b="1" dirty="0">
                <a:solidFill>
                  <a:schemeClr val="tx1"/>
                </a:solidFill>
                <a:latin typeface="Arial" panose="020B0604020202020204" pitchFamily="34" charset="0"/>
                <a:cs typeface="Arial" panose="020B0604020202020204" pitchFamily="34" charset="0"/>
              </a:rPr>
              <a:t>μέσω της Κατηγορίας των «</a:t>
            </a:r>
            <a:r>
              <a:rPr lang="el-GR" sz="2000" b="1" i="1" dirty="0">
                <a:solidFill>
                  <a:schemeClr val="tx1"/>
                </a:solidFill>
                <a:latin typeface="Arial" panose="020B0604020202020204" pitchFamily="34" charset="0"/>
                <a:cs typeface="Arial" panose="020B0604020202020204" pitchFamily="34" charset="0"/>
              </a:rPr>
              <a:t>Ελλήνων του</a:t>
            </a:r>
            <a:r>
              <a:rPr lang="en-US" sz="2000" b="1" i="1" dirty="0">
                <a:solidFill>
                  <a:schemeClr val="tx1"/>
                </a:solidFill>
                <a:latin typeface="Arial" panose="020B0604020202020204" pitchFamily="34" charset="0"/>
                <a:cs typeface="Arial" panose="020B0604020202020204" pitchFamily="34" charset="0"/>
              </a:rPr>
              <a:t> </a:t>
            </a:r>
            <a:r>
              <a:rPr lang="el-GR" sz="2000" b="1" i="1" dirty="0">
                <a:solidFill>
                  <a:schemeClr val="tx1"/>
                </a:solidFill>
                <a:latin typeface="Arial" panose="020B0604020202020204" pitchFamily="34" charset="0"/>
                <a:cs typeface="Arial" panose="020B0604020202020204" pitchFamily="34" charset="0"/>
              </a:rPr>
              <a:t>Εξωτερικού</a:t>
            </a:r>
            <a:r>
              <a:rPr lang="el-GR" sz="2000" b="1" dirty="0">
                <a:solidFill>
                  <a:schemeClr val="tx1"/>
                </a:solidFill>
                <a:latin typeface="Arial" panose="020B0604020202020204" pitchFamily="34" charset="0"/>
                <a:cs typeface="Arial" panose="020B0604020202020204" pitchFamily="34" charset="0"/>
              </a:rPr>
              <a:t>». </a:t>
            </a:r>
            <a:endParaRPr lang="el-GR" sz="2000" b="1" u="sng" dirty="0">
              <a:solidFill>
                <a:schemeClr val="tx1"/>
              </a:solidFill>
              <a:latin typeface="Arial" pitchFamily="34" charset="0"/>
              <a:cs typeface="Arial" pitchFamily="34" charset="0"/>
            </a:endParaRPr>
          </a:p>
          <a:p>
            <a:pPr marL="457200" lvl="0" indent="-457200" algn="just" defTabSz="685800">
              <a:lnSpc>
                <a:spcPct val="100000"/>
              </a:lnSpc>
              <a:spcBef>
                <a:spcPts val="0"/>
              </a:spcBef>
              <a:buSzTx/>
              <a:buFont typeface="+mj-lt"/>
              <a:buAutoNum type="arabicPeriod"/>
            </a:pPr>
            <a:endParaRPr lang="el-GR" sz="2000" dirty="0">
              <a:solidFill>
                <a:schemeClr val="tx1"/>
              </a:solidFill>
              <a:latin typeface="Arial" panose="020B0604020202020204" pitchFamily="34" charset="0"/>
              <a:cs typeface="Arial" panose="020B0604020202020204" pitchFamily="34" charset="0"/>
            </a:endParaRPr>
          </a:p>
          <a:p>
            <a:pPr marL="0" lvl="0" indent="0" algn="just" defTabSz="685800">
              <a:lnSpc>
                <a:spcPct val="100000"/>
              </a:lnSpc>
              <a:spcBef>
                <a:spcPts val="0"/>
              </a:spcBef>
              <a:buSzTx/>
              <a:buNone/>
            </a:pPr>
            <a:r>
              <a:rPr lang="el-GR" sz="2000" b="1" dirty="0">
                <a:solidFill>
                  <a:schemeClr val="tx1"/>
                </a:solidFill>
                <a:latin typeface="Arial" panose="020B0604020202020204" pitchFamily="34" charset="0"/>
                <a:cs typeface="Arial" panose="020B0604020202020204" pitchFamily="34" charset="0"/>
              </a:rPr>
              <a:t>Στη</a:t>
            </a:r>
            <a:r>
              <a:rPr lang="en-GB" sz="2000" b="1" dirty="0">
                <a:solidFill>
                  <a:schemeClr val="tx1"/>
                </a:solidFill>
                <a:latin typeface="Arial" panose="020B0604020202020204" pitchFamily="34" charset="0"/>
                <a:cs typeface="Arial" panose="020B0604020202020204" pitchFamily="34" charset="0"/>
              </a:rPr>
              <a:t> 1</a:t>
            </a:r>
            <a:r>
              <a:rPr lang="el-GR" sz="2000" b="1" baseline="30000" dirty="0">
                <a:solidFill>
                  <a:schemeClr val="tx1"/>
                </a:solidFill>
                <a:latin typeface="Arial" panose="020B0604020202020204" pitchFamily="34" charset="0"/>
                <a:cs typeface="Arial" panose="020B0604020202020204" pitchFamily="34" charset="0"/>
              </a:rPr>
              <a:t>η</a:t>
            </a:r>
            <a:r>
              <a:rPr lang="el-GR" sz="2000" b="1" dirty="0">
                <a:solidFill>
                  <a:schemeClr val="tx1"/>
                </a:solidFill>
                <a:latin typeface="Arial" panose="020B0604020202020204" pitchFamily="34" charset="0"/>
                <a:cs typeface="Arial" panose="020B0604020202020204" pitchFamily="34" charset="0"/>
              </a:rPr>
              <a:t> περίπτωση οι υποψήφιοι </a:t>
            </a:r>
            <a:r>
              <a:rPr lang="el-GR" sz="2000" b="1" u="sng" dirty="0">
                <a:solidFill>
                  <a:schemeClr val="tx1"/>
                </a:solidFill>
                <a:latin typeface="Arial" pitchFamily="34" charset="0"/>
                <a:cs typeface="Arial" pitchFamily="34" charset="0"/>
              </a:rPr>
              <a:t>δεν δικαιούνται </a:t>
            </a:r>
            <a:r>
              <a:rPr lang="el-GR" sz="2000" b="1" dirty="0">
                <a:solidFill>
                  <a:schemeClr val="tx1"/>
                </a:solidFill>
                <a:latin typeface="Arial" panose="020B0604020202020204" pitchFamily="34" charset="0"/>
                <a:cs typeface="Arial" panose="020B0604020202020204" pitchFamily="34" charset="0"/>
              </a:rPr>
              <a:t>να διεκδικήσουν θέση στα ΑΑΕΙ Ελλάδας και μέσω της Κατηγορίας των «</a:t>
            </a:r>
            <a:r>
              <a:rPr lang="el-GR" sz="2000" b="1" i="1" dirty="0">
                <a:solidFill>
                  <a:schemeClr val="tx1"/>
                </a:solidFill>
                <a:latin typeface="Arial" panose="020B0604020202020204" pitchFamily="34" charset="0"/>
                <a:cs typeface="Arial" panose="020B0604020202020204" pitchFamily="34" charset="0"/>
              </a:rPr>
              <a:t>Αλλοδαπών-Αλλογενών</a:t>
            </a:r>
            <a:r>
              <a:rPr lang="el-GR" sz="2000" b="1" dirty="0">
                <a:solidFill>
                  <a:schemeClr val="tx1"/>
                </a:solidFill>
                <a:latin typeface="Arial" panose="020B0604020202020204" pitchFamily="34" charset="0"/>
                <a:cs typeface="Arial" panose="020B0604020202020204" pitchFamily="34" charset="0"/>
              </a:rPr>
              <a:t>».</a:t>
            </a:r>
            <a:endParaRPr lang="en-US" sz="2000" b="1" dirty="0">
              <a:solidFill>
                <a:schemeClr val="tx1"/>
              </a:solidFill>
              <a:latin typeface="Arial" panose="020B0604020202020204" pitchFamily="34" charset="0"/>
              <a:cs typeface="Arial" panose="020B0604020202020204" pitchFamily="34" charset="0"/>
            </a:endParaRPr>
          </a:p>
          <a:p>
            <a:pPr marL="0" lvl="0" indent="0" algn="just" defTabSz="685800">
              <a:lnSpc>
                <a:spcPct val="100000"/>
              </a:lnSpc>
              <a:spcBef>
                <a:spcPts val="0"/>
              </a:spcBef>
              <a:buSzTx/>
              <a:buNone/>
            </a:pPr>
            <a:endParaRPr lang="en-US" sz="2000" dirty="0">
              <a:latin typeface="Arial" panose="020B0604020202020204" pitchFamily="34" charset="0"/>
              <a:cs typeface="Arial" panose="020B0604020202020204" pitchFamily="34" charset="0"/>
            </a:endParaRPr>
          </a:p>
          <a:p>
            <a:pPr marL="0" lvl="0" indent="0" defTabSz="685800">
              <a:lnSpc>
                <a:spcPct val="100000"/>
              </a:lnSpc>
              <a:spcBef>
                <a:spcPts val="0"/>
              </a:spcBef>
              <a:buSzTx/>
              <a:buNone/>
            </a:pPr>
            <a:endParaRPr lang="el-GR" sz="2000" b="1" u="sng" dirty="0">
              <a:solidFill>
                <a:srgbClr val="002060"/>
              </a:solidFill>
              <a:latin typeface="Arial" pitchFamily="34" charset="0"/>
              <a:cs typeface="Arial" pitchFamily="34" charset="0"/>
            </a:endParaRPr>
          </a:p>
          <a:p>
            <a:endParaRPr lang="en-US" dirty="0"/>
          </a:p>
        </p:txBody>
      </p:sp>
      <p:sp>
        <p:nvSpPr>
          <p:cNvPr id="4" name="Footer Placeholder 3"/>
          <p:cNvSpPr>
            <a:spLocks noGrp="1"/>
          </p:cNvSpPr>
          <p:nvPr>
            <p:ph type="ftr" sz="quarter" idx="11"/>
          </p:nvPr>
        </p:nvSpPr>
        <p:spPr>
          <a:xfrm>
            <a:off x="840329" y="6266985"/>
            <a:ext cx="5783496" cy="178420"/>
          </a:xfrm>
        </p:spPr>
        <p:txBody>
          <a:bodyPr/>
          <a:lstStyle/>
          <a:p>
            <a:r>
              <a:rPr lang="el-GR" smtClean="0"/>
              <a:t>ΥΣΕΑ, 5 Φεβρουαρίου 2024</a:t>
            </a:r>
            <a:endParaRPr lang="en-GB" dirty="0"/>
          </a:p>
        </p:txBody>
      </p:sp>
      <p:pic>
        <p:nvPicPr>
          <p:cNvPr id="5" name="Picture 4"/>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587615" y="135685"/>
            <a:ext cx="1484642" cy="1470925"/>
          </a:xfrm>
          <a:prstGeom prst="rect">
            <a:avLst/>
          </a:prstGeom>
        </p:spPr>
      </p:pic>
    </p:spTree>
    <p:extLst>
      <p:ext uri="{BB962C8B-B14F-4D97-AF65-F5344CB8AC3E}">
        <p14:creationId xmlns:p14="http://schemas.microsoft.com/office/powerpoint/2010/main" val="24741424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a:solidFill>
                  <a:schemeClr val="tx1"/>
                </a:solidFill>
                <a:latin typeface="Arial" panose="020B0604020202020204" pitchFamily="34" charset="0"/>
                <a:cs typeface="Arial" panose="020B0604020202020204" pitchFamily="34" charset="0"/>
              </a:rPr>
              <a:t>ΤΡΟΠΟΣ ΕΙΣΑΓΩΓΗΣ </a:t>
            </a:r>
            <a:r>
              <a:rPr lang="el-GR" b="1" dirty="0" smtClean="0">
                <a:solidFill>
                  <a:schemeClr val="tx1"/>
                </a:solidFill>
                <a:latin typeface="Arial" panose="020B0604020202020204" pitchFamily="34" charset="0"/>
                <a:cs typeface="Arial" panose="020B0604020202020204" pitchFamily="34" charset="0"/>
              </a:rPr>
              <a:t>(7)</a:t>
            </a:r>
            <a:endParaRPr lang="en-US" dirty="0">
              <a:solidFill>
                <a:schemeClr val="tx1"/>
              </a:solidFill>
            </a:endParaRPr>
          </a:p>
        </p:txBody>
      </p:sp>
      <p:sp>
        <p:nvSpPr>
          <p:cNvPr id="3" name="Content Placeholder 2"/>
          <p:cNvSpPr>
            <a:spLocks noGrp="1"/>
          </p:cNvSpPr>
          <p:nvPr>
            <p:ph idx="1"/>
          </p:nvPr>
        </p:nvSpPr>
        <p:spPr>
          <a:xfrm>
            <a:off x="970156" y="1786425"/>
            <a:ext cx="10077255" cy="3705924"/>
          </a:xfrm>
        </p:spPr>
        <p:txBody>
          <a:bodyPr>
            <a:noAutofit/>
          </a:bodyPr>
          <a:lstStyle/>
          <a:p>
            <a:pPr marL="0" indent="0" algn="just">
              <a:buNone/>
            </a:pPr>
            <a:r>
              <a:rPr lang="el-GR" sz="1600" b="1" dirty="0" smtClean="0">
                <a:solidFill>
                  <a:schemeClr val="tx1"/>
                </a:solidFill>
                <a:effectLst>
                  <a:outerShdw blurRad="38100" dist="38100" dir="2700000" algn="tl">
                    <a:srgbClr val="000000">
                      <a:alpha val="43137"/>
                    </a:srgbClr>
                  </a:outerShdw>
                </a:effectLst>
              </a:rPr>
              <a:t>α)</a:t>
            </a:r>
            <a:r>
              <a:rPr lang="en-US" sz="1600" b="1" dirty="0" smtClean="0">
                <a:solidFill>
                  <a:schemeClr val="tx1"/>
                </a:solidFill>
                <a:effectLst>
                  <a:outerShdw blurRad="38100" dist="38100" dir="2700000" algn="tl">
                    <a:srgbClr val="000000">
                      <a:alpha val="43137"/>
                    </a:srgbClr>
                  </a:outerShdw>
                </a:effectLst>
              </a:rPr>
              <a:t> </a:t>
            </a:r>
            <a:r>
              <a:rPr lang="el-GR" sz="1600" b="1" dirty="0" smtClean="0">
                <a:solidFill>
                  <a:schemeClr val="tx1"/>
                </a:solidFill>
                <a:effectLst>
                  <a:outerShdw blurRad="38100" dist="38100" dir="2700000" algn="tl">
                    <a:srgbClr val="000000">
                      <a:alpha val="43137"/>
                    </a:srgbClr>
                  </a:outerShdw>
                </a:effectLst>
              </a:rPr>
              <a:t>« Προκειμένου </a:t>
            </a:r>
            <a:r>
              <a:rPr lang="el-GR" sz="1600" b="1" dirty="0">
                <a:solidFill>
                  <a:schemeClr val="tx1"/>
                </a:solidFill>
                <a:effectLst>
                  <a:outerShdw blurRad="38100" dist="38100" dir="2700000" algn="tl">
                    <a:srgbClr val="000000">
                      <a:alpha val="43137"/>
                    </a:srgbClr>
                  </a:outerShdw>
                </a:effectLst>
              </a:rPr>
              <a:t>για την εισαγωγή στις Σχολές, στα Τμήματα και στις εισαγωγικές κατευθύνσεις των Πανεπιστημίων, των Ανώτατων Εκκλησιαστικών Ακαδημιών, της Α.Σ.ΠΑΙ.Τ.Ε και στις Ανώτερες Σχολές Τουριστικής Εκπαίδευσης με βάση το σύνολο των μορίων που προκύπτει από το άθροισμα των γινομένων του Μέσου Γενικού Βαθμού Απόλυσης από το Λύκειο με συντελεστή δύο και μισό (2,5) και της βαθμολογικής τους επίδοσης στο μάθημα Γενικής Παιδείας της Γ΄ τάξης Γενικού Λυκείου "Νεοελληνική Γλώσσα και Λογοτεχνία", μετά την αναγωγή του στην εικοσάβαθμη κλίμακα, με συντελεστή δύο και μισό (2,5). Η αναγωγή στην εικοσάβαθμη κλίμακα του Γενικού Βαθμού Απόλυσης και του βαθμού στο μάθημα "Νεοελληνική Γλώσσα και Λογοτεχνία" γίνεται με προσέγγιση δεκάτου. </a:t>
            </a:r>
          </a:p>
          <a:p>
            <a:pPr marL="0" indent="0" algn="just">
              <a:buNone/>
            </a:pPr>
            <a:r>
              <a:rPr lang="el-GR" sz="1600" b="1" dirty="0">
                <a:solidFill>
                  <a:schemeClr val="tx1"/>
                </a:solidFill>
                <a:effectLst>
                  <a:outerShdw blurRad="38100" dist="38100" dir="2700000" algn="tl">
                    <a:srgbClr val="000000">
                      <a:alpha val="43137"/>
                    </a:srgbClr>
                  </a:outerShdw>
                </a:effectLst>
              </a:rPr>
              <a:t>β) Προκειμένου για Τμήματα ή Σχολές ή εισαγωγικές κατευθύνσεις των ανωτέρω Εκπαιδευτικών Ιδρυμάτων για τις οποίες απαιτείται εξέταση σε Ειδικό Μάθημα, στο ανωτέρω σύνολο μορίων προστίθενται και τα μόρια που προκύπτουν από το γινόμενο της βαθμολογικής επίδοσης στο Ειδικό Μάθημα, μετά την αναγωγή του στην εικοσάβαθμη κλίμακα με προσέγγιση δεκάτου, με συντελεστή ένα και μισό (1,5). Αν τα εξεταζόμενα Ειδικά Μαθήματα είναι δύο (2), ως βαθμολογική επίδοση στο Ειδικό Μάθημα λαμβάνεται υπόψη o Μέσος Όρος των δύο Ειδικών Μαθημάτων.»</a:t>
            </a:r>
            <a:endParaRPr lang="en-US" sz="1600" b="1" dirty="0">
              <a:solidFill>
                <a:schemeClr val="tx1"/>
              </a:solidFill>
              <a:effectLst>
                <a:outerShdw blurRad="38100" dist="38100" dir="2700000" algn="tl">
                  <a:srgbClr val="000000">
                    <a:alpha val="43137"/>
                  </a:srgbClr>
                </a:outerShdw>
              </a:effectLst>
            </a:endParaRPr>
          </a:p>
        </p:txBody>
      </p:sp>
      <p:sp>
        <p:nvSpPr>
          <p:cNvPr id="4" name="Footer Placeholder 3"/>
          <p:cNvSpPr>
            <a:spLocks noGrp="1"/>
          </p:cNvSpPr>
          <p:nvPr>
            <p:ph type="ftr" sz="quarter" idx="11"/>
          </p:nvPr>
        </p:nvSpPr>
        <p:spPr>
          <a:xfrm>
            <a:off x="6255835" y="6434254"/>
            <a:ext cx="3533549" cy="148683"/>
          </a:xfrm>
        </p:spPr>
        <p:txBody>
          <a:bodyPr/>
          <a:lstStyle/>
          <a:p>
            <a:r>
              <a:rPr lang="el-GR" smtClean="0"/>
              <a:t>ΥΣΕΑ, 5 Φεβρουαρίου 2024</a:t>
            </a:r>
            <a:endParaRPr lang="en-GB" dirty="0"/>
          </a:p>
        </p:txBody>
      </p:sp>
    </p:spTree>
    <p:extLst>
      <p:ext uri="{BB962C8B-B14F-4D97-AF65-F5344CB8AC3E}">
        <p14:creationId xmlns:p14="http://schemas.microsoft.com/office/powerpoint/2010/main" val="2033257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97512" y="669073"/>
            <a:ext cx="8649898" cy="1215484"/>
          </a:xfrm>
        </p:spPr>
        <p:txBody>
          <a:bodyPr>
            <a:normAutofit fontScale="90000"/>
          </a:bodyPr>
          <a:lstStyle/>
          <a:p>
            <a:r>
              <a:rPr lang="el-GR" b="1" dirty="0">
                <a:solidFill>
                  <a:schemeClr val="tx1"/>
                </a:solidFill>
              </a:rPr>
              <a:t>ΥΛΗ ΕΞΕΤΑΖΟΜΕΝΩΝ ΜΑΘΗΜΑΤΩΝ </a:t>
            </a:r>
            <a:endParaRPr lang="en-US" b="1" dirty="0">
              <a:solidFill>
                <a:schemeClr val="tx1"/>
              </a:solidFill>
            </a:endParaRPr>
          </a:p>
        </p:txBody>
      </p:sp>
      <p:sp>
        <p:nvSpPr>
          <p:cNvPr id="3" name="Text Placeholder 2"/>
          <p:cNvSpPr>
            <a:spLocks noGrp="1"/>
          </p:cNvSpPr>
          <p:nvPr>
            <p:ph type="body" idx="1"/>
          </p:nvPr>
        </p:nvSpPr>
        <p:spPr>
          <a:xfrm>
            <a:off x="981307" y="2040674"/>
            <a:ext cx="10322582" cy="3534936"/>
          </a:xfrm>
        </p:spPr>
        <p:txBody>
          <a:bodyPr>
            <a:normAutofit fontScale="92500"/>
          </a:bodyPr>
          <a:lstStyle/>
          <a:p>
            <a:pPr marL="285750" indent="-285750">
              <a:buFont typeface="Arial" panose="020B0604020202020204" pitchFamily="34" charset="0"/>
              <a:buChar char="•"/>
            </a:pPr>
            <a:r>
              <a:rPr lang="el-GR" b="1" cap="none" dirty="0">
                <a:solidFill>
                  <a:schemeClr val="tx1"/>
                </a:solidFill>
                <a:effectLst>
                  <a:outerShdw blurRad="38100" dist="38100" dir="2700000" algn="tl">
                    <a:srgbClr val="000000">
                      <a:alpha val="43137"/>
                    </a:srgbClr>
                  </a:outerShdw>
                </a:effectLst>
                <a:latin typeface="Arial" pitchFamily="34" charset="0"/>
                <a:cs typeface="Arial" pitchFamily="34" charset="0"/>
              </a:rPr>
              <a:t>Για τη </a:t>
            </a:r>
            <a:r>
              <a:rPr lang="el-GR" b="1" u="sng" cap="none" dirty="0">
                <a:solidFill>
                  <a:schemeClr val="tx1"/>
                </a:solidFill>
                <a:effectLst>
                  <a:outerShdw blurRad="38100" dist="38100" dir="2700000" algn="tl">
                    <a:srgbClr val="000000">
                      <a:alpha val="43137"/>
                    </a:srgbClr>
                  </a:outerShdw>
                </a:effectLst>
                <a:latin typeface="Arial" pitchFamily="34" charset="0"/>
                <a:cs typeface="Arial" pitchFamily="34" charset="0"/>
              </a:rPr>
              <a:t>μέχρι στιγμής </a:t>
            </a:r>
            <a:r>
              <a:rPr lang="el-GR" b="1" cap="none" dirty="0">
                <a:solidFill>
                  <a:schemeClr val="tx1"/>
                </a:solidFill>
                <a:effectLst>
                  <a:outerShdw blurRad="38100" dist="38100" dir="2700000" algn="tl">
                    <a:srgbClr val="000000">
                      <a:alpha val="43137"/>
                    </a:srgbClr>
                  </a:outerShdw>
                </a:effectLst>
                <a:latin typeface="Arial" pitchFamily="34" charset="0"/>
                <a:cs typeface="Arial" pitchFamily="34" charset="0"/>
              </a:rPr>
              <a:t>ύλη της Νεοελληνικής Γλώσσας και Λογοτεχνίας αλλά και για την ύλη των Μαθημάτων Προσανατολισμού για όσους θα διεκδικήσουν θέση στις Στρατιωτικές Σχολές ή τις Σχολές Αστυνομικής </a:t>
            </a:r>
            <a:r>
              <a:rPr lang="el-GR" b="1" cap="none" dirty="0" smtClean="0">
                <a:solidFill>
                  <a:schemeClr val="tx1"/>
                </a:solidFill>
                <a:effectLst>
                  <a:outerShdw blurRad="38100" dist="38100" dir="2700000" algn="tl">
                    <a:srgbClr val="000000">
                      <a:alpha val="43137"/>
                    </a:srgbClr>
                  </a:outerShdw>
                </a:effectLst>
                <a:latin typeface="Arial" pitchFamily="34" charset="0"/>
                <a:cs typeface="Arial" pitchFamily="34" charset="0"/>
              </a:rPr>
              <a:t>Ακαδημίας (οι υποψήφιοι να διαβάσουν προσεκτικά τις πληροφορίες)</a:t>
            </a:r>
            <a:r>
              <a:rPr lang="en-US" b="1" cap="none" dirty="0" smtClean="0">
                <a:solidFill>
                  <a:schemeClr val="tx1"/>
                </a:solidFill>
                <a:effectLst>
                  <a:outerShdw blurRad="38100" dist="38100" dir="2700000" algn="tl">
                    <a:srgbClr val="000000">
                      <a:alpha val="43137"/>
                    </a:srgbClr>
                  </a:outerShdw>
                </a:effectLst>
                <a:latin typeface="Arial" pitchFamily="34" charset="0"/>
                <a:cs typeface="Arial" pitchFamily="34" charset="0"/>
              </a:rPr>
              <a:t>: </a:t>
            </a:r>
            <a:r>
              <a:rPr lang="en-US" b="1" cap="none" dirty="0" smtClean="0">
                <a:solidFill>
                  <a:schemeClr val="tx1"/>
                </a:solidFill>
                <a:effectLst>
                  <a:outerShdw blurRad="38100" dist="38100" dir="2700000" algn="tl">
                    <a:srgbClr val="000000">
                      <a:alpha val="43137"/>
                    </a:srgbClr>
                  </a:outerShdw>
                </a:effectLst>
                <a:latin typeface="Arial" pitchFamily="34" charset="0"/>
                <a:cs typeface="Arial" pitchFamily="34" charset="0"/>
                <a:hlinkClick r:id="rId2"/>
              </a:rPr>
              <a:t>https</a:t>
            </a:r>
            <a:r>
              <a:rPr lang="en-US" b="1" cap="none" dirty="0">
                <a:solidFill>
                  <a:schemeClr val="tx1"/>
                </a:solidFill>
                <a:effectLst>
                  <a:outerShdw blurRad="38100" dist="38100" dir="2700000" algn="tl">
                    <a:srgbClr val="000000">
                      <a:alpha val="43137"/>
                    </a:srgbClr>
                  </a:outerShdw>
                </a:effectLst>
                <a:latin typeface="Arial" pitchFamily="34" charset="0"/>
                <a:cs typeface="Arial" pitchFamily="34" charset="0"/>
                <a:hlinkClick r:id="rId2"/>
              </a:rPr>
              <a:t>://www.minedu.gov.gr/publications/docs2020/%CF%86%CE%B5%CE%BA_%CE%B5%CE%BE%CE%B5%CF%84%CE%B1%CF%83%CF%84%CE%AD%CE%B1%CF%82_%CF%8D%CE%BB%CE%B7%CF%82_%CF%80%CE%B1%CE%BD%CE%B5%CE%BB%CE%BB%CE%B1%CE%B4%CE%B9%CE%BA%CF%8E%CE%BD_2024.pdf</a:t>
            </a:r>
            <a:r>
              <a:rPr lang="en-US" b="1" cap="none" dirty="0">
                <a:solidFill>
                  <a:schemeClr val="tx1"/>
                </a:solidFill>
                <a:effectLst>
                  <a:outerShdw blurRad="38100" dist="38100" dir="2700000" algn="tl">
                    <a:srgbClr val="000000">
                      <a:alpha val="43137"/>
                    </a:srgbClr>
                  </a:outerShdw>
                </a:effectLst>
                <a:latin typeface="Arial" pitchFamily="34" charset="0"/>
                <a:cs typeface="Arial" pitchFamily="34" charset="0"/>
              </a:rPr>
              <a:t> </a:t>
            </a:r>
            <a:endParaRPr lang="el-GR" b="1" cap="none" dirty="0">
              <a:solidFill>
                <a:schemeClr val="tx1"/>
              </a:solidFill>
              <a:effectLst>
                <a:outerShdw blurRad="38100" dist="38100" dir="2700000" algn="tl">
                  <a:srgbClr val="000000">
                    <a:alpha val="43137"/>
                  </a:srgbClr>
                </a:outerShdw>
              </a:effectLst>
              <a:latin typeface="Arial" pitchFamily="34" charset="0"/>
              <a:cs typeface="Arial" pitchFamily="34" charset="0"/>
            </a:endParaRPr>
          </a:p>
          <a:p>
            <a:pPr marL="285750" indent="-285750">
              <a:buFont typeface="Arial" panose="020B0604020202020204" pitchFamily="34" charset="0"/>
              <a:buChar char="•"/>
            </a:pPr>
            <a:r>
              <a:rPr lang="el-GR" b="1" cap="none" dirty="0">
                <a:solidFill>
                  <a:schemeClr val="tx1"/>
                </a:solidFill>
                <a:effectLst>
                  <a:outerShdw blurRad="38100" dist="38100" dir="2700000" algn="tl">
                    <a:srgbClr val="000000">
                      <a:alpha val="43137"/>
                    </a:srgbClr>
                  </a:outerShdw>
                </a:effectLst>
                <a:latin typeface="Arial" pitchFamily="34" charset="0"/>
                <a:cs typeface="Arial" pitchFamily="34" charset="0"/>
              </a:rPr>
              <a:t>Ύλη για υποψηφίους Μουσικών Σπουδών</a:t>
            </a:r>
            <a:r>
              <a:rPr lang="en-US" b="1" cap="none" dirty="0">
                <a:solidFill>
                  <a:schemeClr val="tx1"/>
                </a:solidFill>
                <a:effectLst>
                  <a:outerShdw blurRad="38100" dist="38100" dir="2700000" algn="tl">
                    <a:srgbClr val="000000">
                      <a:alpha val="43137"/>
                    </a:srgbClr>
                  </a:outerShdw>
                </a:effectLst>
                <a:latin typeface="Arial" pitchFamily="34" charset="0"/>
                <a:cs typeface="Arial" pitchFamily="34" charset="0"/>
              </a:rPr>
              <a:t>: </a:t>
            </a:r>
            <a:r>
              <a:rPr lang="en-US" b="1" cap="none" dirty="0">
                <a:solidFill>
                  <a:schemeClr val="tx1"/>
                </a:solidFill>
                <a:effectLst>
                  <a:outerShdw blurRad="38100" dist="38100" dir="2700000" algn="tl">
                    <a:srgbClr val="000000">
                      <a:alpha val="43137"/>
                    </a:srgbClr>
                  </a:outerShdw>
                </a:effectLst>
                <a:latin typeface="Arial" pitchFamily="34" charset="0"/>
                <a:cs typeface="Arial" pitchFamily="34" charset="0"/>
                <a:hlinkClick r:id="rId3"/>
              </a:rPr>
              <a:t>https://www.e-nomothesia.gr/kat-ekpaideuse/deuterobathmia-ekpaideuse/ya-ph253-66947-a5-2023.html</a:t>
            </a:r>
            <a:r>
              <a:rPr lang="el-GR" b="1" cap="none" dirty="0">
                <a:solidFill>
                  <a:schemeClr val="tx1"/>
                </a:solidFill>
                <a:effectLst>
                  <a:outerShdw blurRad="38100" dist="38100" dir="2700000" algn="tl">
                    <a:srgbClr val="000000">
                      <a:alpha val="43137"/>
                    </a:srgbClr>
                  </a:outerShdw>
                </a:effectLst>
                <a:latin typeface="Arial" pitchFamily="34" charset="0"/>
                <a:cs typeface="Arial" pitchFamily="34" charset="0"/>
              </a:rPr>
              <a:t> </a:t>
            </a:r>
            <a:endParaRPr lang="en-US" b="1" cap="none" dirty="0">
              <a:solidFill>
                <a:schemeClr val="tx1"/>
              </a:solidFill>
              <a:effectLst>
                <a:outerShdw blurRad="38100" dist="38100" dir="2700000" algn="tl">
                  <a:srgbClr val="000000">
                    <a:alpha val="43137"/>
                  </a:srgbClr>
                </a:outerShdw>
              </a:effectLst>
              <a:latin typeface="Arial" pitchFamily="34" charset="0"/>
              <a:cs typeface="Arial" pitchFamily="34" charset="0"/>
            </a:endParaRPr>
          </a:p>
          <a:p>
            <a:pPr marL="285750" indent="-285750">
              <a:buFont typeface="Arial" panose="020B0604020202020204" pitchFamily="34" charset="0"/>
              <a:buChar char="•"/>
            </a:pPr>
            <a:r>
              <a:rPr lang="el-GR" b="1" cap="none" dirty="0">
                <a:solidFill>
                  <a:schemeClr val="tx1"/>
                </a:solidFill>
                <a:effectLst>
                  <a:outerShdw blurRad="38100" dist="38100" dir="2700000" algn="tl">
                    <a:srgbClr val="000000">
                      <a:alpha val="43137"/>
                    </a:srgbClr>
                  </a:outerShdw>
                </a:effectLst>
                <a:latin typeface="Arial" pitchFamily="34" charset="0"/>
                <a:cs typeface="Arial" pitchFamily="34" charset="0"/>
              </a:rPr>
              <a:t>Για τα Ειδικά Μαθήματα (π.χ. </a:t>
            </a:r>
            <a:r>
              <a:rPr lang="el-GR" b="1" cap="none" dirty="0" smtClean="0">
                <a:solidFill>
                  <a:schemeClr val="tx1"/>
                </a:solidFill>
                <a:effectLst>
                  <a:outerShdw blurRad="38100" dist="38100" dir="2700000" algn="tl">
                    <a:srgbClr val="000000">
                      <a:alpha val="43137"/>
                    </a:srgbClr>
                  </a:outerShdw>
                </a:effectLst>
                <a:latin typeface="Arial" pitchFamily="34" charset="0"/>
                <a:cs typeface="Arial" pitchFamily="34" charset="0"/>
              </a:rPr>
              <a:t>Αγγλικά</a:t>
            </a:r>
            <a:r>
              <a:rPr lang="el-GR" b="1" cap="none" dirty="0">
                <a:solidFill>
                  <a:schemeClr val="tx1"/>
                </a:solidFill>
                <a:effectLst>
                  <a:outerShdw blurRad="38100" dist="38100" dir="2700000" algn="tl">
                    <a:srgbClr val="000000">
                      <a:alpha val="43137"/>
                    </a:srgbClr>
                  </a:outerShdw>
                </a:effectLst>
                <a:latin typeface="Arial" pitchFamily="34" charset="0"/>
                <a:cs typeface="Arial" pitchFamily="34" charset="0"/>
              </a:rPr>
              <a:t>, </a:t>
            </a:r>
            <a:r>
              <a:rPr lang="el-GR" b="1" dirty="0">
                <a:solidFill>
                  <a:schemeClr val="tx1"/>
                </a:solidFill>
                <a:effectLst>
                  <a:outerShdw blurRad="38100" dist="38100" dir="2700000" algn="tl">
                    <a:srgbClr val="000000">
                      <a:alpha val="43137"/>
                    </a:srgbClr>
                  </a:outerShdw>
                </a:effectLst>
                <a:latin typeface="Arial" pitchFamily="34" charset="0"/>
                <a:cs typeface="Arial" pitchFamily="34" charset="0"/>
              </a:rPr>
              <a:t>Γ</a:t>
            </a:r>
            <a:r>
              <a:rPr lang="el-GR" b="1" cap="none" dirty="0" smtClean="0">
                <a:solidFill>
                  <a:schemeClr val="tx1"/>
                </a:solidFill>
                <a:effectLst>
                  <a:outerShdw blurRad="38100" dist="38100" dir="2700000" algn="tl">
                    <a:srgbClr val="000000">
                      <a:alpha val="43137"/>
                    </a:srgbClr>
                  </a:outerShdw>
                </a:effectLst>
                <a:latin typeface="Arial" pitchFamily="34" charset="0"/>
                <a:cs typeface="Arial" pitchFamily="34" charset="0"/>
              </a:rPr>
              <a:t>αλλικά </a:t>
            </a:r>
            <a:r>
              <a:rPr lang="el-GR" b="1" cap="none" dirty="0">
                <a:solidFill>
                  <a:schemeClr val="tx1"/>
                </a:solidFill>
                <a:effectLst>
                  <a:outerShdw blurRad="38100" dist="38100" dir="2700000" algn="tl">
                    <a:srgbClr val="000000">
                      <a:alpha val="43137"/>
                    </a:srgbClr>
                  </a:outerShdw>
                </a:effectLst>
                <a:latin typeface="Arial" pitchFamily="34" charset="0"/>
                <a:cs typeface="Arial" pitchFamily="34" charset="0"/>
              </a:rPr>
              <a:t>κ.λπ. δεν προσδιορίζεται κάποια ύλη).</a:t>
            </a:r>
          </a:p>
          <a:p>
            <a:endParaRPr lang="en-US" dirty="0"/>
          </a:p>
        </p:txBody>
      </p:sp>
      <p:sp>
        <p:nvSpPr>
          <p:cNvPr id="4" name="Footer Placeholder 3"/>
          <p:cNvSpPr>
            <a:spLocks noGrp="1"/>
          </p:cNvSpPr>
          <p:nvPr>
            <p:ph type="ftr" sz="quarter" idx="11"/>
          </p:nvPr>
        </p:nvSpPr>
        <p:spPr/>
        <p:txBody>
          <a:bodyPr/>
          <a:lstStyle/>
          <a:p>
            <a:r>
              <a:rPr lang="el-GR" smtClean="0"/>
              <a:t>ΥΣΕΑ, 5 Φεβρουαρίου 2024</a:t>
            </a:r>
            <a:endParaRPr lang="en-GB"/>
          </a:p>
        </p:txBody>
      </p:sp>
    </p:spTree>
    <p:extLst>
      <p:ext uri="{BB962C8B-B14F-4D97-AF65-F5344CB8AC3E}">
        <p14:creationId xmlns:p14="http://schemas.microsoft.com/office/powerpoint/2010/main" val="24541089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899" y="189571"/>
            <a:ext cx="10036098" cy="925551"/>
          </a:xfrm>
        </p:spPr>
        <p:txBody>
          <a:bodyPr>
            <a:normAutofit/>
          </a:bodyPr>
          <a:lstStyle/>
          <a:p>
            <a:r>
              <a:rPr lang="el-GR" sz="3200" b="1" dirty="0" smtClean="0">
                <a:solidFill>
                  <a:srgbClr val="0F371B"/>
                </a:solidFill>
                <a:latin typeface="Arial" panose="020B0604020202020204" pitchFamily="34" charset="0"/>
                <a:cs typeface="Arial" panose="020B0604020202020204" pitchFamily="34" charset="0"/>
              </a:rPr>
              <a:t>ΔΙΕΞΑΓΩΓΗ ΕΞΕΤΑΣΕΩΝ</a:t>
            </a:r>
            <a:endParaRPr lang="en-US" sz="3200" b="1" dirty="0">
              <a:solidFill>
                <a:srgbClr val="0F371B"/>
              </a:solidFill>
              <a:latin typeface="Arial" panose="020B0604020202020204" pitchFamily="34" charset="0"/>
              <a:cs typeface="Arial" panose="020B0604020202020204" pitchFamily="34" charset="0"/>
            </a:endParaRPr>
          </a:p>
        </p:txBody>
      </p:sp>
      <p:sp>
        <p:nvSpPr>
          <p:cNvPr id="3" name="Footer Placeholder 2"/>
          <p:cNvSpPr>
            <a:spLocks noGrp="1"/>
          </p:cNvSpPr>
          <p:nvPr>
            <p:ph type="ftr" sz="quarter" idx="11"/>
          </p:nvPr>
        </p:nvSpPr>
        <p:spPr/>
        <p:txBody>
          <a:bodyPr/>
          <a:lstStyle/>
          <a:p>
            <a:r>
              <a:rPr lang="el-GR" smtClean="0"/>
              <a:t>ΥΣΕΑ, 5 Φεβρουαρίου 2024</a:t>
            </a:r>
            <a:endParaRPr lang="en-GB" dirty="0"/>
          </a:p>
        </p:txBody>
      </p:sp>
      <p:sp>
        <p:nvSpPr>
          <p:cNvPr id="4" name="Rectangle 3"/>
          <p:cNvSpPr/>
          <p:nvPr/>
        </p:nvSpPr>
        <p:spPr>
          <a:xfrm>
            <a:off x="434899" y="1215320"/>
            <a:ext cx="10482145" cy="4228850"/>
          </a:xfrm>
          <a:prstGeom prst="rect">
            <a:avLst/>
          </a:prstGeom>
        </p:spPr>
        <p:txBody>
          <a:bodyPr wrap="square">
            <a:spAutoFit/>
          </a:bodyPr>
          <a:lstStyle/>
          <a:p>
            <a:r>
              <a:rPr lang="el-GR" sz="2800" b="1" dirty="0">
                <a:latin typeface="Arial" panose="020B0604020202020204" pitchFamily="34" charset="0"/>
                <a:cs typeface="Arial" panose="020B0604020202020204" pitchFamily="34" charset="0"/>
              </a:rPr>
              <a:t>Οι Εξετάσεις σε όλα τα μαθήματα διενεργούνται τον Σεπτέμβριο στην Αθήνα και στη Θεσσαλονίκη σύμφωνα με τη Δήλωση του υποψηφίου.</a:t>
            </a:r>
          </a:p>
          <a:p>
            <a:endParaRPr lang="el-GR" sz="2800" b="1" dirty="0">
              <a:latin typeface="Arial" panose="020B0604020202020204" pitchFamily="34" charset="0"/>
              <a:cs typeface="Arial" panose="020B0604020202020204" pitchFamily="34" charset="0"/>
            </a:endParaRPr>
          </a:p>
          <a:p>
            <a:r>
              <a:rPr lang="el-GR" sz="2800" b="1" dirty="0">
                <a:latin typeface="Arial" panose="020B0604020202020204" pitchFamily="34" charset="0"/>
                <a:cs typeface="Arial" panose="020B0604020202020204" pitchFamily="34" charset="0"/>
              </a:rPr>
              <a:t>Το Πρόγραμμα των Εξετάσεων ανακοινώνεται στην ιστοσελίδα του Υπουργείου Παιδείας και Θρησκευμάτων</a:t>
            </a:r>
          </a:p>
          <a:p>
            <a:endParaRPr lang="el-GR" sz="2800" b="1" dirty="0">
              <a:solidFill>
                <a:srgbClr val="134770"/>
              </a:solidFill>
              <a:latin typeface="Arial" panose="020B0604020202020204" pitchFamily="34" charset="0"/>
              <a:cs typeface="Arial" panose="020B0604020202020204" pitchFamily="34" charset="0"/>
            </a:endParaRPr>
          </a:p>
          <a:p>
            <a:pPr marL="109728" lvl="0" algn="just">
              <a:lnSpc>
                <a:spcPct val="80000"/>
              </a:lnSpc>
              <a:buSzPts val="1700"/>
            </a:pPr>
            <a:r>
              <a:rPr lang="el-GR" sz="2800" b="1" u="sng" dirty="0">
                <a:solidFill>
                  <a:schemeClr val="hlink"/>
                </a:solidFill>
                <a:latin typeface="Arial"/>
                <a:ea typeface="Arial"/>
                <a:cs typeface="Arial"/>
                <a:sym typeface="Arial"/>
                <a:hlinkClick r:id="rId2"/>
              </a:rPr>
              <a:t>www.minedu.gov.gr</a:t>
            </a:r>
            <a:r>
              <a:rPr lang="el-GR" sz="2800" b="1" u="sng" dirty="0">
                <a:solidFill>
                  <a:schemeClr val="hlink"/>
                </a:solidFill>
                <a:latin typeface="Arial"/>
                <a:ea typeface="Arial"/>
                <a:cs typeface="Arial"/>
                <a:sym typeface="Arial"/>
              </a:rPr>
              <a:t>:</a:t>
            </a:r>
            <a:r>
              <a:rPr lang="el-GR" sz="2800" dirty="0">
                <a:latin typeface="Arial"/>
                <a:ea typeface="Arial"/>
                <a:cs typeface="Arial"/>
                <a:sym typeface="Arial"/>
              </a:rPr>
              <a:t> </a:t>
            </a:r>
            <a:r>
              <a:rPr lang="el-GR" sz="2800" dirty="0">
                <a:effectLst>
                  <a:outerShdw blurRad="38100" dist="38100" dir="2700000" algn="tl">
                    <a:srgbClr val="000000">
                      <a:alpha val="43137"/>
                    </a:srgbClr>
                  </a:outerShdw>
                </a:effectLst>
                <a:latin typeface="Arial"/>
                <a:ea typeface="Arial"/>
                <a:cs typeface="Arial"/>
                <a:sym typeface="Arial"/>
              </a:rPr>
              <a:t>ΕΚΠΑΙΔΕΥΣΗ</a:t>
            </a:r>
            <a:r>
              <a:rPr lang="el-GR" sz="2800" b="1" dirty="0">
                <a:effectLst>
                  <a:outerShdw blurRad="38100" dist="38100" dir="2700000" algn="tl">
                    <a:srgbClr val="000000">
                      <a:alpha val="43137"/>
                    </a:srgbClr>
                  </a:outerShdw>
                </a:effectLst>
                <a:latin typeface="Arial" pitchFamily="34" charset="0"/>
                <a:cs typeface="Arial" pitchFamily="34" charset="0"/>
              </a:rPr>
              <a:t> →</a:t>
            </a:r>
            <a:r>
              <a:rPr lang="el-GR" sz="2800" dirty="0">
                <a:latin typeface="Arial"/>
                <a:ea typeface="Arial"/>
                <a:cs typeface="Arial"/>
                <a:sym typeface="Arial"/>
              </a:rPr>
              <a:t> </a:t>
            </a:r>
            <a:r>
              <a:rPr lang="el-GR" sz="2800" b="1" dirty="0">
                <a:latin typeface="Arial"/>
                <a:ea typeface="Arial"/>
                <a:cs typeface="Arial"/>
                <a:sym typeface="Arial"/>
              </a:rPr>
              <a:t>ΕΞΕΤΑΣΕΙΣ </a:t>
            </a:r>
            <a:r>
              <a:rPr lang="el-GR" sz="2800" b="1" dirty="0">
                <a:effectLst>
                  <a:outerShdw blurRad="38100" dist="38100" dir="2700000" algn="tl">
                    <a:srgbClr val="000000">
                      <a:alpha val="43137"/>
                    </a:srgbClr>
                  </a:outerShdw>
                </a:effectLst>
                <a:latin typeface="Arial" pitchFamily="34" charset="0"/>
                <a:cs typeface="Arial" pitchFamily="34" charset="0"/>
              </a:rPr>
              <a:t>→</a:t>
            </a:r>
            <a:r>
              <a:rPr lang="el-GR" sz="2800" b="1" dirty="0">
                <a:latin typeface="Arial"/>
                <a:ea typeface="Arial"/>
                <a:cs typeface="Arial"/>
                <a:sym typeface="Arial"/>
              </a:rPr>
              <a:t>Έλληνες του Εξωτερικού</a:t>
            </a:r>
          </a:p>
          <a:p>
            <a:endParaRPr lang="en-US" sz="2800" b="1" dirty="0">
              <a:solidFill>
                <a:srgbClr val="134770"/>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587615" y="135685"/>
            <a:ext cx="1484642" cy="1470925"/>
          </a:xfrm>
          <a:prstGeom prst="rect">
            <a:avLst/>
          </a:prstGeom>
        </p:spPr>
      </p:pic>
    </p:spTree>
    <p:extLst>
      <p:ext uri="{BB962C8B-B14F-4D97-AF65-F5344CB8AC3E}">
        <p14:creationId xmlns:p14="http://schemas.microsoft.com/office/powerpoint/2010/main" val="37058604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932" y="100361"/>
            <a:ext cx="9835375" cy="1360449"/>
          </a:xfrm>
        </p:spPr>
        <p:txBody>
          <a:bodyPr>
            <a:normAutofit/>
          </a:bodyPr>
          <a:lstStyle/>
          <a:p>
            <a:r>
              <a:rPr lang="el-GR" sz="3200" b="1" dirty="0">
                <a:solidFill>
                  <a:srgbClr val="0F371B"/>
                </a:solidFill>
                <a:latin typeface="Arial" panose="020B0604020202020204" pitchFamily="34" charset="0"/>
                <a:cs typeface="Arial" panose="020B0604020202020204" pitchFamily="34" charset="0"/>
              </a:rPr>
              <a:t>ΕΓΓΡΑΦΗ ΕΙΣΑΓΟΜΕΝΩΝ/ ΕΠΙΤΥΧΟΝΤΩΝ (1)</a:t>
            </a:r>
            <a:endParaRPr lang="en-US" sz="3200" dirty="0">
              <a:solidFill>
                <a:srgbClr val="0F371B"/>
              </a:solidFill>
              <a:latin typeface="Arial" panose="020B0604020202020204" pitchFamily="34" charset="0"/>
              <a:cs typeface="Arial" panose="020B0604020202020204" pitchFamily="34" charset="0"/>
            </a:endParaRPr>
          </a:p>
        </p:txBody>
      </p:sp>
      <p:sp>
        <p:nvSpPr>
          <p:cNvPr id="3" name="Footer Placeholder 2"/>
          <p:cNvSpPr>
            <a:spLocks noGrp="1"/>
          </p:cNvSpPr>
          <p:nvPr>
            <p:ph type="ftr" sz="quarter" idx="11"/>
          </p:nvPr>
        </p:nvSpPr>
        <p:spPr/>
        <p:txBody>
          <a:bodyPr/>
          <a:lstStyle/>
          <a:p>
            <a:r>
              <a:rPr lang="el-GR" smtClean="0"/>
              <a:t>ΥΣΕΑ, 5 Φεβρουαρίου 2024</a:t>
            </a:r>
            <a:endParaRPr lang="en-GB" dirty="0"/>
          </a:p>
        </p:txBody>
      </p:sp>
      <p:sp>
        <p:nvSpPr>
          <p:cNvPr id="4" name="Rectangle 3"/>
          <p:cNvSpPr/>
          <p:nvPr/>
        </p:nvSpPr>
        <p:spPr>
          <a:xfrm>
            <a:off x="546411" y="1561171"/>
            <a:ext cx="10705170" cy="3063724"/>
          </a:xfrm>
          <a:prstGeom prst="rect">
            <a:avLst/>
          </a:prstGeom>
        </p:spPr>
        <p:txBody>
          <a:bodyPr wrap="square">
            <a:spAutoFit/>
          </a:bodyPr>
          <a:lstStyle/>
          <a:p>
            <a:pPr algn="just">
              <a:lnSpc>
                <a:spcPct val="107000"/>
              </a:lnSpc>
              <a:spcAft>
                <a:spcPts val="800"/>
              </a:spcAft>
            </a:pPr>
            <a:r>
              <a:rPr lang="el-GR" sz="2400" b="1" dirty="0">
                <a:latin typeface="Arial" panose="020B0604020202020204" pitchFamily="34" charset="0"/>
                <a:ea typeface="Calibri" panose="020F0502020204030204" pitchFamily="34" charset="0"/>
                <a:cs typeface="Arial" panose="020B0604020202020204" pitchFamily="34" charset="0"/>
              </a:rPr>
              <a:t>Οι εισαγόμενοι/επιτυχόντες υποβάλλουν στις Γραμματείες των Σχολών/Τμημάτων τα απαραίτητα δικαιολογητικά (Πρωτότυπα). Η Γραμματεία θα προβεί στον έλεγχο για την πληρότητα και τη νομιμότητά τους για την ολοκλήρωση της εγγραφής. </a:t>
            </a:r>
            <a:endParaRPr lang="en-GB" sz="2400" b="1"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endParaRPr lang="el-GR" sz="2400" b="1"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el-GR" sz="2400" b="1" dirty="0">
                <a:latin typeface="Arial" panose="020B0604020202020204" pitchFamily="34" charset="0"/>
                <a:ea typeface="Calibri" panose="020F0502020204030204" pitchFamily="34" charset="0"/>
                <a:cs typeface="Arial" panose="020B0604020202020204" pitchFamily="34" charset="0"/>
              </a:rPr>
              <a:t>Μη εγγραφή στην προκαθορισμένη ημερομηνία</a:t>
            </a:r>
            <a:r>
              <a:rPr lang="el-GR" sz="2400" b="1" dirty="0">
                <a:effectLst>
                  <a:outerShdw blurRad="38100" dist="38100" dir="2700000" algn="tl">
                    <a:srgbClr val="000000">
                      <a:alpha val="43137"/>
                    </a:srgbClr>
                  </a:outerShdw>
                </a:effectLst>
                <a:latin typeface="Arial" pitchFamily="34" charset="0"/>
                <a:cs typeface="Arial" pitchFamily="34" charset="0"/>
              </a:rPr>
              <a:t> →</a:t>
            </a:r>
            <a:r>
              <a:rPr lang="el-GR" sz="2400" b="1" dirty="0">
                <a:latin typeface="Arial" panose="020B0604020202020204" pitchFamily="34" charset="0"/>
                <a:ea typeface="Calibri" panose="020F0502020204030204" pitchFamily="34" charset="0"/>
                <a:cs typeface="Arial" panose="020B0604020202020204" pitchFamily="34" charset="0"/>
              </a:rPr>
              <a:t> χάνεται το δικαίωμα εγγραφής.</a:t>
            </a:r>
            <a:endParaRPr lang="en-US" sz="2400" b="1" dirty="0">
              <a:latin typeface="Arial" panose="020B0604020202020204" pitchFamily="34" charset="0"/>
              <a:ea typeface="Calibri" panose="020F0502020204030204" pitchFamily="34" charset="0"/>
              <a:cs typeface="Arial" panose="020B0604020202020204" pitchFamily="34" charset="0"/>
            </a:endParaRPr>
          </a:p>
        </p:txBody>
      </p:sp>
      <p:pic>
        <p:nvPicPr>
          <p:cNvPr id="5" name="Picture 4"/>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587615" y="135685"/>
            <a:ext cx="1484642" cy="1470925"/>
          </a:xfrm>
          <a:prstGeom prst="rect">
            <a:avLst/>
          </a:prstGeom>
        </p:spPr>
      </p:pic>
    </p:spTree>
    <p:extLst>
      <p:ext uri="{BB962C8B-B14F-4D97-AF65-F5344CB8AC3E}">
        <p14:creationId xmlns:p14="http://schemas.microsoft.com/office/powerpoint/2010/main" val="38607447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7629" y="133816"/>
            <a:ext cx="10158762" cy="1393901"/>
          </a:xfrm>
        </p:spPr>
        <p:txBody>
          <a:bodyPr>
            <a:normAutofit/>
          </a:bodyPr>
          <a:lstStyle/>
          <a:p>
            <a:r>
              <a:rPr lang="el-GR" sz="3200" b="1" dirty="0">
                <a:solidFill>
                  <a:srgbClr val="0F371B"/>
                </a:solidFill>
                <a:latin typeface="Arial" panose="020B0604020202020204" pitchFamily="34" charset="0"/>
                <a:cs typeface="Arial" panose="020B0604020202020204" pitchFamily="34" charset="0"/>
              </a:rPr>
              <a:t>ΕΓΓΡΑΦΗ ΕΙΣΑΓΟΜΕΝΩΝ/ ΕΠΙΤΥΧΟΝΤΩΝ (2)</a:t>
            </a:r>
            <a:endParaRPr lang="en-US" sz="3200" dirty="0">
              <a:latin typeface="Arial" panose="020B0604020202020204" pitchFamily="34" charset="0"/>
              <a:cs typeface="Arial" panose="020B0604020202020204" pitchFamily="34" charset="0"/>
            </a:endParaRPr>
          </a:p>
        </p:txBody>
      </p:sp>
      <p:sp>
        <p:nvSpPr>
          <p:cNvPr id="3" name="Footer Placeholder 2"/>
          <p:cNvSpPr>
            <a:spLocks noGrp="1"/>
          </p:cNvSpPr>
          <p:nvPr>
            <p:ph type="ftr" sz="quarter" idx="11"/>
          </p:nvPr>
        </p:nvSpPr>
        <p:spPr/>
        <p:txBody>
          <a:bodyPr/>
          <a:lstStyle/>
          <a:p>
            <a:r>
              <a:rPr lang="el-GR" smtClean="0"/>
              <a:t>ΥΣΕΑ, 5 Φεβρουαρίου 2024</a:t>
            </a:r>
            <a:endParaRPr lang="en-GB" dirty="0"/>
          </a:p>
        </p:txBody>
      </p:sp>
      <p:sp>
        <p:nvSpPr>
          <p:cNvPr id="4" name="Rectangle 3"/>
          <p:cNvSpPr/>
          <p:nvPr/>
        </p:nvSpPr>
        <p:spPr>
          <a:xfrm>
            <a:off x="367991" y="1839952"/>
            <a:ext cx="11095464" cy="3240182"/>
          </a:xfrm>
          <a:prstGeom prst="rect">
            <a:avLst/>
          </a:prstGeom>
        </p:spPr>
        <p:txBody>
          <a:bodyPr wrap="square">
            <a:spAutoFit/>
          </a:bodyPr>
          <a:lstStyle/>
          <a:p>
            <a:pPr algn="just">
              <a:lnSpc>
                <a:spcPct val="107000"/>
              </a:lnSpc>
              <a:spcAft>
                <a:spcPts val="800"/>
              </a:spcAft>
            </a:pPr>
            <a:r>
              <a:rPr lang="el-GR" sz="2400" b="1" dirty="0">
                <a:latin typeface="Arial" panose="020B0604020202020204" pitchFamily="34" charset="0"/>
                <a:ea typeface="Calibri" panose="020F0502020204030204" pitchFamily="34" charset="0"/>
                <a:cs typeface="Arial" panose="020B0604020202020204" pitchFamily="34" charset="0"/>
              </a:rPr>
              <a:t>Περίπτωση ψευδών ή μη νόμιμων δικαιολογητικών:  </a:t>
            </a:r>
          </a:p>
          <a:p>
            <a:pPr algn="just">
              <a:lnSpc>
                <a:spcPct val="107000"/>
              </a:lnSpc>
              <a:spcAft>
                <a:spcPts val="800"/>
              </a:spcAft>
            </a:pPr>
            <a:r>
              <a:rPr lang="el-GR" sz="2400" b="1" dirty="0">
                <a:latin typeface="Arial" panose="020B0604020202020204" pitchFamily="34" charset="0"/>
                <a:ea typeface="Calibri" panose="020F0502020204030204" pitchFamily="34" charset="0"/>
                <a:cs typeface="Arial" panose="020B0604020202020204" pitchFamily="34" charset="0"/>
              </a:rPr>
              <a:t>Οι εισαχθέντες διαγράφονται  και αποκλείονται  κατά τα δύο (2) επόμενα ακαδημαϊκά έτη από κάθε διαδικασία εισαγωγής σε όλα τα Τμήματα και τις Σχολές.</a:t>
            </a:r>
          </a:p>
          <a:p>
            <a:pPr algn="just">
              <a:lnSpc>
                <a:spcPct val="107000"/>
              </a:lnSpc>
              <a:spcAft>
                <a:spcPts val="800"/>
              </a:spcAft>
            </a:pPr>
            <a:endParaRPr lang="el-GR" sz="2400" b="1"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el-GR" sz="2400" b="1" dirty="0">
                <a:latin typeface="Arial" panose="020B0604020202020204" pitchFamily="34" charset="0"/>
                <a:ea typeface="Calibri" panose="020F0502020204030204" pitchFamily="34" charset="0"/>
                <a:cs typeface="Arial" panose="020B0604020202020204" pitchFamily="34" charset="0"/>
              </a:rPr>
              <a:t>Οι θέσεις των διαγραφέντων δεν αναπληρώνονται ούτε και μεταφέρονται. </a:t>
            </a:r>
            <a:endParaRPr lang="en-US" sz="2400" b="1"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endParaRPr lang="en-US" sz="2400" b="1" dirty="0">
              <a:latin typeface="Arial" panose="020B0604020202020204" pitchFamily="34" charset="0"/>
              <a:ea typeface="Calibri" panose="020F0502020204030204" pitchFamily="34" charset="0"/>
              <a:cs typeface="Arial" panose="020B0604020202020204" pitchFamily="34" charset="0"/>
            </a:endParaRPr>
          </a:p>
        </p:txBody>
      </p:sp>
      <p:pic>
        <p:nvPicPr>
          <p:cNvPr id="5" name="Picture 4"/>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587615" y="135685"/>
            <a:ext cx="1484642" cy="1470925"/>
          </a:xfrm>
          <a:prstGeom prst="rect">
            <a:avLst/>
          </a:prstGeom>
        </p:spPr>
      </p:pic>
    </p:spTree>
    <p:extLst>
      <p:ext uri="{BB962C8B-B14F-4D97-AF65-F5344CB8AC3E}">
        <p14:creationId xmlns:p14="http://schemas.microsoft.com/office/powerpoint/2010/main" val="32685982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0293" y="144966"/>
            <a:ext cx="9322419" cy="1338146"/>
          </a:xfrm>
        </p:spPr>
        <p:txBody>
          <a:bodyPr>
            <a:normAutofit/>
          </a:bodyPr>
          <a:lstStyle/>
          <a:p>
            <a:r>
              <a:rPr lang="el-GR" sz="3200" b="1" dirty="0">
                <a:solidFill>
                  <a:srgbClr val="0F371B"/>
                </a:solidFill>
                <a:latin typeface="Arial" panose="020B0604020202020204" pitchFamily="34" charset="0"/>
                <a:cs typeface="Arial" panose="020B0604020202020204" pitchFamily="34" charset="0"/>
              </a:rPr>
              <a:t>ΕΓΓΡΑΦΗ ΕΙΣΑΓΟΜΕΝΩΝ/ ΕΠΙΤΥΧΟΝΤΩΝ (3)</a:t>
            </a:r>
            <a:endParaRPr lang="en-US" sz="3200" dirty="0">
              <a:latin typeface="Arial" panose="020B0604020202020204" pitchFamily="34" charset="0"/>
              <a:cs typeface="Arial" panose="020B0604020202020204" pitchFamily="34" charset="0"/>
            </a:endParaRPr>
          </a:p>
        </p:txBody>
      </p:sp>
      <p:sp>
        <p:nvSpPr>
          <p:cNvPr id="3" name="Footer Placeholder 2"/>
          <p:cNvSpPr>
            <a:spLocks noGrp="1"/>
          </p:cNvSpPr>
          <p:nvPr>
            <p:ph type="ftr" sz="quarter" idx="11"/>
          </p:nvPr>
        </p:nvSpPr>
        <p:spPr>
          <a:xfrm flipH="1">
            <a:off x="10114156" y="6322741"/>
            <a:ext cx="2077842" cy="401444"/>
          </a:xfrm>
        </p:spPr>
        <p:txBody>
          <a:bodyPr/>
          <a:lstStyle/>
          <a:p>
            <a:r>
              <a:rPr lang="el-GR" smtClean="0"/>
              <a:t>ΥΣΕΑ, 5 Φεβρουαρίου 2024</a:t>
            </a:r>
            <a:endParaRPr lang="en-GB" dirty="0"/>
          </a:p>
        </p:txBody>
      </p:sp>
      <p:sp>
        <p:nvSpPr>
          <p:cNvPr id="4" name="Rectangle 3"/>
          <p:cNvSpPr/>
          <p:nvPr/>
        </p:nvSpPr>
        <p:spPr>
          <a:xfrm>
            <a:off x="791737" y="1583473"/>
            <a:ext cx="10024946" cy="4249625"/>
          </a:xfrm>
          <a:prstGeom prst="rect">
            <a:avLst/>
          </a:prstGeom>
        </p:spPr>
        <p:txBody>
          <a:bodyPr wrap="square">
            <a:spAutoFit/>
          </a:bodyPr>
          <a:lstStyle/>
          <a:p>
            <a:pPr algn="just">
              <a:lnSpc>
                <a:spcPct val="107000"/>
              </a:lnSpc>
              <a:spcAft>
                <a:spcPts val="800"/>
              </a:spcAft>
            </a:pPr>
            <a:r>
              <a:rPr lang="el-GR" sz="2800" b="1" dirty="0">
                <a:latin typeface="Arial" panose="020B0604020202020204" pitchFamily="34" charset="0"/>
                <a:ea typeface="Calibri" panose="020F0502020204030204" pitchFamily="34" charset="0"/>
                <a:cs typeface="Arial" panose="020B0604020202020204" pitchFamily="34" charset="0"/>
              </a:rPr>
              <a:t>Εισαγόμενοι με υποχρέωση στρατιωτικής θητείας στην Κύπρο:</a:t>
            </a:r>
          </a:p>
          <a:p>
            <a:pPr algn="just">
              <a:lnSpc>
                <a:spcPct val="107000"/>
              </a:lnSpc>
              <a:spcAft>
                <a:spcPts val="800"/>
              </a:spcAft>
            </a:pPr>
            <a:r>
              <a:rPr lang="el-GR" sz="2400" b="1" dirty="0">
                <a:latin typeface="Arial" panose="020B0604020202020204" pitchFamily="34" charset="0"/>
                <a:ea typeface="Calibri" panose="020F0502020204030204" pitchFamily="34" charset="0"/>
                <a:cs typeface="Arial" panose="020B0604020202020204" pitchFamily="34" charset="0"/>
              </a:rPr>
              <a:t>Εγγραφή μετά από την απόλυση από τις τάξεις του στρατού και με σχετική βεβαίωση της Κυπριακής Πολιτείας. Ο εισαγόμενος εγγράφεται στο ίδιο ακαδημαϊκό έτος αν αποκτήσει οριστικό ή προσωρινό Απολυτήριο από τις τάξεις του στρατού μέχρι 15 Νοεμβρίου του ίδιου έτους. Σε αντίθετη περίπτωση εγγράφεται στην προθεσμία εγγραφής του επόμενου ακαδημαϊκού έτους από αυτό της απόκτησης του Απολυτηρίου από τις τάξεις του στρατού και στην προθεσμία εγγραφής της οικείας Ειδικής Κατηγορίας. </a:t>
            </a:r>
            <a:endParaRPr lang="en-US" sz="2400" b="1" dirty="0">
              <a:latin typeface="Arial" panose="020B0604020202020204" pitchFamily="34" charset="0"/>
              <a:ea typeface="Calibri" panose="020F0502020204030204" pitchFamily="34" charset="0"/>
              <a:cs typeface="Arial" panose="020B0604020202020204" pitchFamily="34" charset="0"/>
            </a:endParaRPr>
          </a:p>
        </p:txBody>
      </p:sp>
      <p:pic>
        <p:nvPicPr>
          <p:cNvPr id="5" name="Picture 4"/>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587615" y="135685"/>
            <a:ext cx="1484642" cy="1470925"/>
          </a:xfrm>
          <a:prstGeom prst="rect">
            <a:avLst/>
          </a:prstGeom>
        </p:spPr>
      </p:pic>
    </p:spTree>
    <p:extLst>
      <p:ext uri="{BB962C8B-B14F-4D97-AF65-F5344CB8AC3E}">
        <p14:creationId xmlns:p14="http://schemas.microsoft.com/office/powerpoint/2010/main" val="13340908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0243" y="367990"/>
            <a:ext cx="8817167" cy="925551"/>
          </a:xfrm>
        </p:spPr>
        <p:txBody>
          <a:bodyPr/>
          <a:lstStyle/>
          <a:p>
            <a:r>
              <a:rPr lang="el-GR" b="1" dirty="0" smtClean="0">
                <a:solidFill>
                  <a:schemeClr val="tx1"/>
                </a:solidFill>
              </a:rPr>
              <a:t>ΣΗΜΕΙΩΣΗ</a:t>
            </a:r>
            <a:endParaRPr lang="en-US" b="1" dirty="0">
              <a:solidFill>
                <a:schemeClr val="tx1"/>
              </a:solidFill>
            </a:endParaRPr>
          </a:p>
        </p:txBody>
      </p:sp>
      <p:sp>
        <p:nvSpPr>
          <p:cNvPr id="3" name="Content Placeholder 2"/>
          <p:cNvSpPr>
            <a:spLocks noGrp="1"/>
          </p:cNvSpPr>
          <p:nvPr>
            <p:ph idx="1"/>
          </p:nvPr>
        </p:nvSpPr>
        <p:spPr>
          <a:xfrm>
            <a:off x="914401" y="1393902"/>
            <a:ext cx="10133010" cy="4397299"/>
          </a:xfrm>
        </p:spPr>
        <p:txBody>
          <a:bodyPr>
            <a:noAutofit/>
          </a:bodyPr>
          <a:lstStyle/>
          <a:p>
            <a:pPr marL="0" indent="0" algn="just">
              <a:buNone/>
            </a:pPr>
            <a:r>
              <a:rPr lang="el-GR" sz="2000" b="1" dirty="0">
                <a:solidFill>
                  <a:schemeClr val="tx1"/>
                </a:solidFill>
                <a:latin typeface="Arial" panose="020B0604020202020204" pitchFamily="34" charset="0"/>
                <a:cs typeface="Arial" panose="020B0604020202020204" pitchFamily="34" charset="0"/>
              </a:rPr>
              <a:t>Αναλόγως συνθηκών παραμονής μαθητών/μαθητριών σε χώρα εκτός Ελλάδας </a:t>
            </a:r>
            <a:r>
              <a:rPr lang="en-US" sz="2000" b="1" dirty="0">
                <a:solidFill>
                  <a:schemeClr val="tx1"/>
                </a:solidFill>
                <a:latin typeface="Arial" panose="020B0604020202020204" pitchFamily="34" charset="0"/>
                <a:cs typeface="Arial" panose="020B0604020202020204" pitchFamily="34" charset="0"/>
              </a:rPr>
              <a:t>(</a:t>
            </a:r>
            <a:r>
              <a:rPr lang="el-GR" sz="2000" b="1" dirty="0">
                <a:solidFill>
                  <a:schemeClr val="tx1"/>
                </a:solidFill>
                <a:latin typeface="Arial" panose="020B0604020202020204" pitchFamily="34" charset="0"/>
                <a:cs typeface="Arial" panose="020B0604020202020204" pitchFamily="34" charset="0"/>
              </a:rPr>
              <a:t>συμπεριλαμβανομένης και της Κύπρου</a:t>
            </a:r>
            <a:r>
              <a:rPr lang="en-US" sz="2000" b="1" dirty="0">
                <a:solidFill>
                  <a:schemeClr val="tx1"/>
                </a:solidFill>
                <a:latin typeface="Arial" panose="020B0604020202020204" pitchFamily="34" charset="0"/>
                <a:cs typeface="Arial" panose="020B0604020202020204" pitchFamily="34" charset="0"/>
              </a:rPr>
              <a:t>) </a:t>
            </a:r>
            <a:r>
              <a:rPr lang="el-GR" sz="2000" b="1" dirty="0">
                <a:solidFill>
                  <a:schemeClr val="tx1"/>
                </a:solidFill>
                <a:latin typeface="Arial" panose="020B0604020202020204" pitchFamily="34" charset="0"/>
                <a:cs typeface="Arial" panose="020B0604020202020204" pitchFamily="34" charset="0"/>
              </a:rPr>
              <a:t>και άλλων προϋποθέσεων, υπάρχουν περιπτώσεις που ενδέχεται να εμπίπτουν σε άλλες κατηγορίες (Κατηγορίες 1,2,3,5). </a:t>
            </a:r>
          </a:p>
          <a:p>
            <a:pPr marL="0" indent="0" algn="just">
              <a:buNone/>
            </a:pPr>
            <a:r>
              <a:rPr lang="el-GR" sz="2000" b="1" dirty="0" err="1">
                <a:solidFill>
                  <a:schemeClr val="tx1"/>
                </a:solidFill>
                <a:latin typeface="Arial" panose="020B0604020202020204" pitchFamily="34" charset="0"/>
                <a:cs typeface="Arial" panose="020B0604020202020204" pitchFamily="34" charset="0"/>
              </a:rPr>
              <a:t>Προτρέπονται</a:t>
            </a:r>
            <a:r>
              <a:rPr lang="el-GR" sz="2000" b="1" dirty="0">
                <a:solidFill>
                  <a:schemeClr val="tx1"/>
                </a:solidFill>
                <a:latin typeface="Arial" panose="020B0604020202020204" pitchFamily="34" charset="0"/>
                <a:cs typeface="Arial" panose="020B0604020202020204" pitchFamily="34" charset="0"/>
              </a:rPr>
              <a:t> οι ενδιαφερόμενοι</a:t>
            </a:r>
            <a:r>
              <a:rPr lang="en-US" sz="2000" b="1" dirty="0">
                <a:solidFill>
                  <a:schemeClr val="tx1"/>
                </a:solidFill>
                <a:latin typeface="Arial" panose="020B0604020202020204" pitchFamily="34" charset="0"/>
                <a:cs typeface="Arial" panose="020B0604020202020204" pitchFamily="34" charset="0"/>
              </a:rPr>
              <a:t>:</a:t>
            </a:r>
            <a:r>
              <a:rPr lang="el-GR" sz="2000" b="1" dirty="0">
                <a:solidFill>
                  <a:schemeClr val="tx1"/>
                </a:solidFill>
                <a:latin typeface="Arial" panose="020B0604020202020204" pitchFamily="34" charset="0"/>
                <a:cs typeface="Arial" panose="020B0604020202020204" pitchFamily="34" charset="0"/>
              </a:rPr>
              <a:t> </a:t>
            </a:r>
          </a:p>
          <a:p>
            <a:pPr marL="0" indent="0" algn="just">
              <a:buNone/>
            </a:pPr>
            <a:r>
              <a:rPr lang="el-GR" sz="2000" b="1" dirty="0">
                <a:solidFill>
                  <a:schemeClr val="tx1"/>
                </a:solidFill>
                <a:latin typeface="Arial" panose="020B0604020202020204" pitchFamily="34" charset="0"/>
                <a:cs typeface="Arial" panose="020B0604020202020204" pitchFamily="34" charset="0"/>
              </a:rPr>
              <a:t>α) να μελετήσουν προσεκτικά τις «Οδηγίες για την Εισαγωγή στην Τριτοβάθμια Εκπαίδευση Ελλήνων του Εξωτερικού και Τέκνων Ελλήνων Υπαλλήλων που υπηρετούν στο Εξωτερικό για το έτος 202</a:t>
            </a:r>
            <a:r>
              <a:rPr lang="en-US" sz="2000" b="1" dirty="0">
                <a:solidFill>
                  <a:schemeClr val="tx1"/>
                </a:solidFill>
                <a:latin typeface="Arial" panose="020B0604020202020204" pitchFamily="34" charset="0"/>
                <a:cs typeface="Arial" panose="020B0604020202020204" pitchFamily="34" charset="0"/>
              </a:rPr>
              <a:t>3</a:t>
            </a:r>
            <a:r>
              <a:rPr lang="el-GR" sz="2000" b="1" dirty="0">
                <a:solidFill>
                  <a:schemeClr val="tx1"/>
                </a:solidFill>
                <a:latin typeface="Arial" panose="020B0604020202020204" pitchFamily="34" charset="0"/>
                <a:cs typeface="Arial" panose="020B0604020202020204" pitchFamily="34" charset="0"/>
              </a:rPr>
              <a:t>-2</a:t>
            </a:r>
            <a:r>
              <a:rPr lang="en-US" sz="2000" b="1" dirty="0">
                <a:solidFill>
                  <a:schemeClr val="tx1"/>
                </a:solidFill>
                <a:latin typeface="Arial" panose="020B0604020202020204" pitchFamily="34" charset="0"/>
                <a:cs typeface="Arial" panose="020B0604020202020204" pitchFamily="34" charset="0"/>
              </a:rPr>
              <a:t>4</a:t>
            </a:r>
            <a:r>
              <a:rPr lang="el-GR" sz="2000" b="1" dirty="0">
                <a:solidFill>
                  <a:schemeClr val="tx1"/>
                </a:solidFill>
                <a:latin typeface="Arial" panose="020B0604020202020204" pitchFamily="34" charset="0"/>
                <a:cs typeface="Arial" panose="020B0604020202020204" pitchFamily="34" charset="0"/>
              </a:rPr>
              <a:t>»</a:t>
            </a:r>
            <a:r>
              <a:rPr lang="en-US" sz="2000" b="1" dirty="0">
                <a:solidFill>
                  <a:schemeClr val="tx1"/>
                </a:solidFill>
                <a:latin typeface="Arial" panose="020B0604020202020204" pitchFamily="34" charset="0"/>
                <a:cs typeface="Arial" panose="020B0604020202020204" pitchFamily="34" charset="0"/>
              </a:rPr>
              <a:t>: </a:t>
            </a:r>
            <a:r>
              <a:rPr lang="en-US" sz="2000" b="1" dirty="0">
                <a:solidFill>
                  <a:schemeClr val="tx1"/>
                </a:solidFill>
                <a:latin typeface="Arial" panose="020B0604020202020204" pitchFamily="34" charset="0"/>
                <a:cs typeface="Arial" panose="020B0604020202020204" pitchFamily="34" charset="0"/>
                <a:hlinkClick r:id="rId2"/>
              </a:rPr>
              <a:t>https://www.uom.gr/assets/site/public/nodes/12186/18285-odigies_ellinon_exoteriku_2023.pdf</a:t>
            </a:r>
            <a:r>
              <a:rPr lang="en-US" sz="2000" b="1" dirty="0">
                <a:solidFill>
                  <a:schemeClr val="tx1"/>
                </a:solidFill>
                <a:latin typeface="Arial" panose="020B0604020202020204" pitchFamily="34" charset="0"/>
                <a:cs typeface="Arial" panose="020B0604020202020204" pitchFamily="34" charset="0"/>
              </a:rPr>
              <a:t> </a:t>
            </a:r>
          </a:p>
          <a:p>
            <a:pPr marL="0" indent="0" algn="just">
              <a:buNone/>
            </a:pPr>
            <a:r>
              <a:rPr lang="en-US" sz="2000" b="1" dirty="0">
                <a:solidFill>
                  <a:schemeClr val="tx1"/>
                </a:solidFill>
                <a:latin typeface="Arial" panose="020B0604020202020204" pitchFamily="34" charset="0"/>
                <a:cs typeface="Arial" panose="020B0604020202020204" pitchFamily="34" charset="0"/>
              </a:rPr>
              <a:t>  </a:t>
            </a:r>
            <a:r>
              <a:rPr lang="el-GR" sz="2000" b="1" dirty="0">
                <a:solidFill>
                  <a:schemeClr val="tx1"/>
                </a:solidFill>
                <a:latin typeface="Arial" panose="020B0604020202020204" pitchFamily="34" charset="0"/>
                <a:cs typeface="Arial" panose="020B0604020202020204" pitchFamily="34" charset="0"/>
              </a:rPr>
              <a:t>β) να επικοινωνούν με την Ελληνική Πρεσβεία στην Κύπρο</a:t>
            </a:r>
            <a:endParaRPr lang="en-US" sz="2000" dirty="0">
              <a:solidFill>
                <a:schemeClr val="tx1"/>
              </a:solidFill>
              <a:latin typeface="Arial" panose="020B0604020202020204" pitchFamily="34" charset="0"/>
              <a:cs typeface="Arial" panose="020B0604020202020204" pitchFamily="34" charset="0"/>
            </a:endParaRPr>
          </a:p>
        </p:txBody>
      </p:sp>
      <p:sp>
        <p:nvSpPr>
          <p:cNvPr id="7" name="Footer Placeholder 6"/>
          <p:cNvSpPr>
            <a:spLocks noGrp="1"/>
          </p:cNvSpPr>
          <p:nvPr>
            <p:ph type="ftr" sz="quarter" idx="11"/>
          </p:nvPr>
        </p:nvSpPr>
        <p:spPr/>
        <p:txBody>
          <a:bodyPr/>
          <a:lstStyle/>
          <a:p>
            <a:r>
              <a:rPr lang="el-GR" smtClean="0"/>
              <a:t>ΥΣΕΑ, 5 Φεβρουαρίου 2024</a:t>
            </a:r>
            <a:endParaRPr lang="en-GB"/>
          </a:p>
        </p:txBody>
      </p:sp>
      <p:pic>
        <p:nvPicPr>
          <p:cNvPr id="4" name="Picture 3"/>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587615" y="135685"/>
            <a:ext cx="1484642" cy="1470925"/>
          </a:xfrm>
          <a:prstGeom prst="rect">
            <a:avLst/>
          </a:prstGeom>
        </p:spPr>
      </p:pic>
    </p:spTree>
    <p:extLst>
      <p:ext uri="{BB962C8B-B14F-4D97-AF65-F5344CB8AC3E}">
        <p14:creationId xmlns:p14="http://schemas.microsoft.com/office/powerpoint/2010/main" val="2697612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753379" y="0"/>
            <a:ext cx="10373993" cy="1057162"/>
          </a:xfrm>
        </p:spPr>
        <p:txBody>
          <a:bodyPr>
            <a:normAutofit/>
          </a:bodyPr>
          <a:lstStyle/>
          <a:p>
            <a:endParaRPr lang="en-GB" sz="4000" dirty="0">
              <a:latin typeface="Calibri" panose="020F0502020204030204" pitchFamily="34" charset="0"/>
              <a:cs typeface="Calibri" panose="020F0502020204030204" pitchFamily="34" charset="0"/>
            </a:endParaRPr>
          </a:p>
        </p:txBody>
      </p:sp>
      <p:sp>
        <p:nvSpPr>
          <p:cNvPr id="3" name="Text Placeholder 2"/>
          <p:cNvSpPr>
            <a:spLocks noGrp="1"/>
          </p:cNvSpPr>
          <p:nvPr>
            <p:ph type="body" idx="1"/>
          </p:nvPr>
        </p:nvSpPr>
        <p:spPr>
          <a:xfrm>
            <a:off x="246061" y="1233376"/>
            <a:ext cx="11881311" cy="4198595"/>
          </a:xfrm>
        </p:spPr>
        <p:txBody>
          <a:bodyPr>
            <a:normAutofit fontScale="92500" lnSpcReduction="20000"/>
          </a:bodyPr>
          <a:lstStyle/>
          <a:p>
            <a:pPr defTabSz="685800">
              <a:lnSpc>
                <a:spcPct val="150000"/>
              </a:lnSpc>
              <a:spcBef>
                <a:spcPts val="750"/>
              </a:spcBef>
              <a:buSzTx/>
            </a:pPr>
            <a:r>
              <a:rPr lang="el-GR" sz="2800" b="1" cap="none" dirty="0" smtClean="0">
                <a:solidFill>
                  <a:schemeClr val="tx1"/>
                </a:solidFill>
                <a:effectLst>
                  <a:outerShdw blurRad="38100" dist="38100" dir="2700000" algn="tl">
                    <a:srgbClr val="000000">
                      <a:alpha val="43137"/>
                    </a:srgbClr>
                  </a:outerShdw>
                </a:effectLst>
                <a:latin typeface="Arial" pitchFamily="34" charset="0"/>
                <a:cs typeface="Arial" pitchFamily="34" charset="0"/>
              </a:rPr>
              <a:t>Τα πιο πάνω αποτελούν </a:t>
            </a:r>
            <a:r>
              <a:rPr lang="el-GR" sz="2800" b="1" u="sng" cap="none" dirty="0" smtClean="0">
                <a:solidFill>
                  <a:schemeClr val="tx1"/>
                </a:solidFill>
                <a:effectLst>
                  <a:outerShdw blurRad="38100" dist="38100" dir="2700000" algn="tl">
                    <a:srgbClr val="000000">
                      <a:alpha val="43137"/>
                    </a:srgbClr>
                  </a:outerShdw>
                </a:effectLst>
                <a:latin typeface="Arial" pitchFamily="34" charset="0"/>
                <a:cs typeface="Arial" pitchFamily="34" charset="0"/>
              </a:rPr>
              <a:t>περιεκτική </a:t>
            </a:r>
            <a:r>
              <a:rPr lang="el-GR" sz="2800" b="1" cap="none" dirty="0" smtClean="0">
                <a:solidFill>
                  <a:schemeClr val="tx1"/>
                </a:solidFill>
                <a:effectLst>
                  <a:outerShdw blurRad="38100" dist="38100" dir="2700000" algn="tl">
                    <a:srgbClr val="000000">
                      <a:alpha val="43137"/>
                    </a:srgbClr>
                  </a:outerShdw>
                </a:effectLst>
                <a:latin typeface="Arial" pitchFamily="34" charset="0"/>
                <a:cs typeface="Arial" pitchFamily="34" charset="0"/>
              </a:rPr>
              <a:t>έγκυρη πληροφόρηση βάσει των οδηγιών του Υ.ΠΑΙ.Θ. της Ελλάδας.  </a:t>
            </a:r>
          </a:p>
          <a:p>
            <a:pPr defTabSz="685800">
              <a:lnSpc>
                <a:spcPct val="150000"/>
              </a:lnSpc>
              <a:spcBef>
                <a:spcPts val="750"/>
              </a:spcBef>
              <a:buSzTx/>
            </a:pPr>
            <a:endParaRPr lang="el-GR" sz="2800" b="1" cap="none" dirty="0" smtClean="0">
              <a:solidFill>
                <a:schemeClr val="tx1"/>
              </a:solidFill>
              <a:effectLst>
                <a:outerShdw blurRad="38100" dist="38100" dir="2700000" algn="tl">
                  <a:srgbClr val="000000">
                    <a:alpha val="43137"/>
                  </a:srgbClr>
                </a:outerShdw>
              </a:effectLst>
              <a:latin typeface="Arial" pitchFamily="34" charset="0"/>
              <a:cs typeface="Arial" pitchFamily="34" charset="0"/>
            </a:endParaRPr>
          </a:p>
          <a:p>
            <a:pPr defTabSz="685800">
              <a:lnSpc>
                <a:spcPct val="150000"/>
              </a:lnSpc>
              <a:spcBef>
                <a:spcPts val="750"/>
              </a:spcBef>
              <a:buSzTx/>
            </a:pPr>
            <a:r>
              <a:rPr lang="el-GR" sz="2800" b="1" cap="none" dirty="0" smtClean="0">
                <a:solidFill>
                  <a:schemeClr val="tx1"/>
                </a:solidFill>
                <a:effectLst>
                  <a:outerShdw blurRad="38100" dist="38100" dir="2700000" algn="tl">
                    <a:srgbClr val="000000">
                      <a:alpha val="43137"/>
                    </a:srgbClr>
                  </a:outerShdw>
                </a:effectLst>
                <a:latin typeface="Arial" pitchFamily="34" charset="0"/>
                <a:cs typeface="Arial" pitchFamily="34" charset="0"/>
              </a:rPr>
              <a:t>Ως εκ τούτου, </a:t>
            </a:r>
            <a:r>
              <a:rPr lang="el-GR" sz="2800" b="1" cap="none" dirty="0" err="1" smtClean="0">
                <a:solidFill>
                  <a:schemeClr val="tx1"/>
                </a:solidFill>
                <a:effectLst>
                  <a:outerShdw blurRad="38100" dist="38100" dir="2700000" algn="tl">
                    <a:srgbClr val="000000">
                      <a:alpha val="43137"/>
                    </a:srgbClr>
                  </a:outerShdw>
                </a:effectLst>
                <a:latin typeface="Arial" pitchFamily="34" charset="0"/>
                <a:cs typeface="Arial" pitchFamily="34" charset="0"/>
              </a:rPr>
              <a:t>προτρέπονται</a:t>
            </a:r>
            <a:r>
              <a:rPr lang="el-GR" sz="2800" b="1" cap="none" dirty="0" smtClean="0">
                <a:solidFill>
                  <a:schemeClr val="tx1"/>
                </a:solidFill>
                <a:effectLst>
                  <a:outerShdw blurRad="38100" dist="38100" dir="2700000" algn="tl">
                    <a:srgbClr val="000000">
                      <a:alpha val="43137"/>
                    </a:srgbClr>
                  </a:outerShdw>
                </a:effectLst>
                <a:latin typeface="Arial" pitchFamily="34" charset="0"/>
                <a:cs typeface="Arial" pitchFamily="34" charset="0"/>
              </a:rPr>
              <a:t> </a:t>
            </a:r>
            <a:r>
              <a:rPr lang="el-GR" sz="2800" b="1" cap="none" dirty="0">
                <a:solidFill>
                  <a:schemeClr val="tx1"/>
                </a:solidFill>
                <a:effectLst>
                  <a:outerShdw blurRad="38100" dist="38100" dir="2700000" algn="tl">
                    <a:srgbClr val="000000">
                      <a:alpha val="43137"/>
                    </a:srgbClr>
                  </a:outerShdw>
                </a:effectLst>
                <a:latin typeface="Arial" pitchFamily="34" charset="0"/>
                <a:cs typeface="Arial" pitchFamily="34" charset="0"/>
              </a:rPr>
              <a:t>οι ενδιαφερόμενοι να επισκέπτονται </a:t>
            </a:r>
            <a:r>
              <a:rPr lang="el-GR" sz="2800" b="1" dirty="0" smtClean="0">
                <a:solidFill>
                  <a:schemeClr val="tx1"/>
                </a:solidFill>
                <a:effectLst>
                  <a:outerShdw blurRad="38100" dist="38100" dir="2700000" algn="tl">
                    <a:srgbClr val="000000">
                      <a:alpha val="43137"/>
                    </a:srgbClr>
                  </a:outerShdw>
                </a:effectLst>
                <a:latin typeface="Arial" pitchFamily="34" charset="0"/>
                <a:cs typeface="Arial" pitchFamily="34" charset="0"/>
              </a:rPr>
              <a:t>ΤΑΚΤΙΚΑ </a:t>
            </a:r>
            <a:r>
              <a:rPr lang="el-GR" sz="2800" b="1" cap="none" dirty="0" smtClean="0">
                <a:solidFill>
                  <a:schemeClr val="tx1"/>
                </a:solidFill>
                <a:effectLst>
                  <a:outerShdw blurRad="38100" dist="38100" dir="2700000" algn="tl">
                    <a:srgbClr val="000000">
                      <a:alpha val="43137"/>
                    </a:srgbClr>
                  </a:outerShdw>
                </a:effectLst>
                <a:latin typeface="Arial" pitchFamily="34" charset="0"/>
                <a:cs typeface="Arial" pitchFamily="34" charset="0"/>
              </a:rPr>
              <a:t>την </a:t>
            </a:r>
            <a:r>
              <a:rPr lang="el-GR" sz="2800" b="1" cap="none" dirty="0">
                <a:solidFill>
                  <a:schemeClr val="tx1"/>
                </a:solidFill>
                <a:effectLst>
                  <a:outerShdw blurRad="38100" dist="38100" dir="2700000" algn="tl">
                    <a:srgbClr val="000000">
                      <a:alpha val="43137"/>
                    </a:srgbClr>
                  </a:outerShdw>
                </a:effectLst>
                <a:latin typeface="Arial" pitchFamily="34" charset="0"/>
                <a:cs typeface="Arial" pitchFamily="34" charset="0"/>
              </a:rPr>
              <a:t>ιστοσελίδα του </a:t>
            </a:r>
            <a:r>
              <a:rPr lang="el-GR" sz="2800" b="1" cap="none" dirty="0" smtClean="0">
                <a:solidFill>
                  <a:schemeClr val="tx1"/>
                </a:solidFill>
                <a:effectLst>
                  <a:outerShdw blurRad="38100" dist="38100" dir="2700000" algn="tl">
                    <a:srgbClr val="000000">
                      <a:alpha val="43137"/>
                    </a:srgbClr>
                  </a:outerShdw>
                </a:effectLst>
                <a:latin typeface="Arial" pitchFamily="34" charset="0"/>
                <a:cs typeface="Arial" pitchFamily="34" charset="0"/>
              </a:rPr>
              <a:t>Υ.ΠΑΙ.Θ. για </a:t>
            </a:r>
            <a:r>
              <a:rPr lang="el-GR" sz="2800" b="1" dirty="0" smtClean="0">
                <a:solidFill>
                  <a:schemeClr val="tx1"/>
                </a:solidFill>
                <a:effectLst>
                  <a:outerShdw blurRad="38100" dist="38100" dir="2700000" algn="tl">
                    <a:srgbClr val="000000">
                      <a:alpha val="43137"/>
                    </a:srgbClr>
                  </a:outerShdw>
                </a:effectLst>
                <a:latin typeface="Arial" pitchFamily="34" charset="0"/>
                <a:cs typeface="Arial" pitchFamily="34" charset="0"/>
              </a:rPr>
              <a:t>να αντλούν άμεσα τη σχετική πιο ολοκληρωμένη έγκυρη πληροφόρηση</a:t>
            </a:r>
            <a:r>
              <a:rPr lang="el-GR" sz="2800" b="1" cap="none" dirty="0" smtClean="0">
                <a:solidFill>
                  <a:schemeClr val="tx1"/>
                </a:solidFill>
                <a:effectLst>
                  <a:outerShdw blurRad="38100" dist="38100" dir="2700000" algn="tl">
                    <a:srgbClr val="000000">
                      <a:alpha val="43137"/>
                    </a:srgbClr>
                  </a:outerShdw>
                </a:effectLst>
                <a:latin typeface="Arial" pitchFamily="34" charset="0"/>
                <a:cs typeface="Arial" pitchFamily="34" charset="0"/>
              </a:rPr>
              <a:t>.</a:t>
            </a:r>
            <a:endParaRPr lang="en-GB" sz="2800" b="1" cap="none" dirty="0">
              <a:solidFill>
                <a:schemeClr val="tx1"/>
              </a:solidFill>
              <a:effectLst>
                <a:outerShdw blurRad="38100" dist="38100" dir="2700000" algn="tl">
                  <a:srgbClr val="000000">
                    <a:alpha val="43137"/>
                  </a:srgbClr>
                </a:outerShdw>
              </a:effectLst>
              <a:latin typeface="Arial" pitchFamily="34" charset="0"/>
              <a:cs typeface="Arial" pitchFamily="34" charset="0"/>
            </a:endParaRPr>
          </a:p>
          <a:p>
            <a:pPr defTabSz="685800">
              <a:lnSpc>
                <a:spcPct val="150000"/>
              </a:lnSpc>
              <a:spcBef>
                <a:spcPts val="750"/>
              </a:spcBef>
              <a:buSzTx/>
            </a:pPr>
            <a:r>
              <a:rPr lang="en-GB" sz="2800" b="1" cap="none" dirty="0">
                <a:solidFill>
                  <a:schemeClr val="tx1"/>
                </a:solidFill>
                <a:effectLst>
                  <a:outerShdw blurRad="38100" dist="38100" dir="2700000" algn="tl">
                    <a:srgbClr val="000000">
                      <a:alpha val="43137"/>
                    </a:srgbClr>
                  </a:outerShdw>
                </a:effectLst>
                <a:latin typeface="Arial" pitchFamily="34" charset="0"/>
                <a:cs typeface="Arial" pitchFamily="34" charset="0"/>
                <a:hlinkClick r:id="rId3"/>
              </a:rPr>
              <a:t>www.minedu.gr</a:t>
            </a:r>
            <a:r>
              <a:rPr lang="en-GB" sz="2800" b="1" cap="none" dirty="0">
                <a:solidFill>
                  <a:schemeClr val="tx1"/>
                </a:solidFill>
                <a:effectLst>
                  <a:outerShdw blurRad="38100" dist="38100" dir="2700000" algn="tl">
                    <a:srgbClr val="000000">
                      <a:alpha val="43137"/>
                    </a:srgbClr>
                  </a:outerShdw>
                </a:effectLst>
                <a:latin typeface="Arial" pitchFamily="34" charset="0"/>
                <a:cs typeface="Arial" pitchFamily="34" charset="0"/>
              </a:rPr>
              <a:t>:</a:t>
            </a:r>
            <a:r>
              <a:rPr lang="el-GR" sz="2800" b="1" cap="none" dirty="0">
                <a:solidFill>
                  <a:schemeClr val="tx1"/>
                </a:solidFill>
                <a:effectLst>
                  <a:outerShdw blurRad="38100" dist="38100" dir="2700000" algn="tl">
                    <a:srgbClr val="000000">
                      <a:alpha val="43137"/>
                    </a:srgbClr>
                  </a:outerShdw>
                </a:effectLst>
                <a:latin typeface="Arial" pitchFamily="34" charset="0"/>
                <a:cs typeface="Arial" pitchFamily="34" charset="0"/>
              </a:rPr>
              <a:t> Εκπαίδευση </a:t>
            </a:r>
            <a:r>
              <a:rPr lang="el-GR" sz="2800" b="1" dirty="0">
                <a:solidFill>
                  <a:schemeClr val="tx1"/>
                </a:solidFill>
                <a:effectLst>
                  <a:outerShdw blurRad="38100" dist="38100" dir="2700000" algn="tl">
                    <a:srgbClr val="000000">
                      <a:alpha val="43137"/>
                    </a:srgbClr>
                  </a:outerShdw>
                </a:effectLst>
                <a:latin typeface="Arial" pitchFamily="34" charset="0"/>
                <a:cs typeface="Arial" pitchFamily="34" charset="0"/>
              </a:rPr>
              <a:t>→</a:t>
            </a:r>
            <a:r>
              <a:rPr lang="el-GR" sz="2800" b="1" cap="none" dirty="0">
                <a:solidFill>
                  <a:schemeClr val="tx1"/>
                </a:solidFill>
                <a:effectLst>
                  <a:outerShdw blurRad="38100" dist="38100" dir="2700000" algn="tl">
                    <a:srgbClr val="000000">
                      <a:alpha val="43137"/>
                    </a:srgbClr>
                  </a:outerShdw>
                </a:effectLst>
                <a:latin typeface="Arial" pitchFamily="34" charset="0"/>
                <a:cs typeface="Arial" pitchFamily="34" charset="0"/>
              </a:rPr>
              <a:t> Εξετάσεις </a:t>
            </a:r>
            <a:r>
              <a:rPr lang="el-GR" sz="2800" b="1" dirty="0">
                <a:solidFill>
                  <a:schemeClr val="tx1"/>
                </a:solidFill>
                <a:effectLst>
                  <a:outerShdw blurRad="38100" dist="38100" dir="2700000" algn="tl">
                    <a:srgbClr val="000000">
                      <a:alpha val="43137"/>
                    </a:srgbClr>
                  </a:outerShdw>
                </a:effectLst>
                <a:latin typeface="Arial" pitchFamily="34" charset="0"/>
                <a:cs typeface="Arial" pitchFamily="34" charset="0"/>
              </a:rPr>
              <a:t>→</a:t>
            </a:r>
            <a:r>
              <a:rPr lang="el-GR" sz="2800" b="1" cap="none" dirty="0">
                <a:solidFill>
                  <a:schemeClr val="tx1"/>
                </a:solidFill>
                <a:effectLst>
                  <a:outerShdw blurRad="38100" dist="38100" dir="2700000" algn="tl">
                    <a:srgbClr val="000000">
                      <a:alpha val="43137"/>
                    </a:srgbClr>
                  </a:outerShdw>
                </a:effectLst>
                <a:latin typeface="Arial" pitchFamily="34" charset="0"/>
                <a:cs typeface="Arial" pitchFamily="34" charset="0"/>
              </a:rPr>
              <a:t>Έλληνες του Εξωτερικού</a:t>
            </a:r>
          </a:p>
          <a:p>
            <a:pPr>
              <a:lnSpc>
                <a:spcPct val="150000"/>
              </a:lnSpc>
            </a:pPr>
            <a:endParaRPr lang="en-GB" b="1" dirty="0">
              <a:solidFill>
                <a:schemeClr val="tx1"/>
              </a:solidFill>
            </a:endParaRPr>
          </a:p>
        </p:txBody>
      </p:sp>
      <p:sp>
        <p:nvSpPr>
          <p:cNvPr id="4" name="Footer Placeholder 3"/>
          <p:cNvSpPr>
            <a:spLocks noGrp="1"/>
          </p:cNvSpPr>
          <p:nvPr>
            <p:ph type="ftr" sz="quarter" idx="11"/>
          </p:nvPr>
        </p:nvSpPr>
        <p:spPr>
          <a:xfrm>
            <a:off x="246061" y="5998029"/>
            <a:ext cx="2039939" cy="609600"/>
          </a:xfrm>
        </p:spPr>
        <p:txBody>
          <a:bodyPr/>
          <a:lstStyle/>
          <a:p>
            <a:r>
              <a:rPr lang="el-GR" smtClean="0"/>
              <a:t>ΥΣΕΑ, 5 Φεβρουαρίου 2024</a:t>
            </a:r>
            <a:endParaRPr lang="en-GB" dirty="0"/>
          </a:p>
        </p:txBody>
      </p:sp>
      <p:pic>
        <p:nvPicPr>
          <p:cNvPr id="6" name="Picture 5"/>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587615" y="135685"/>
            <a:ext cx="1484642" cy="1470925"/>
          </a:xfrm>
          <a:prstGeom prst="rect">
            <a:avLst/>
          </a:prstGeom>
        </p:spPr>
      </p:pic>
    </p:spTree>
    <p:extLst>
      <p:ext uri="{BB962C8B-B14F-4D97-AF65-F5344CB8AC3E}">
        <p14:creationId xmlns:p14="http://schemas.microsoft.com/office/powerpoint/2010/main" val="12107768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78AEA-1C71-4FF2-BD44-3D3BB8D3ACC0}"/>
              </a:ext>
            </a:extLst>
          </p:cNvPr>
          <p:cNvSpPr>
            <a:spLocks noGrp="1"/>
          </p:cNvSpPr>
          <p:nvPr>
            <p:ph type="title"/>
          </p:nvPr>
        </p:nvSpPr>
        <p:spPr>
          <a:xfrm>
            <a:off x="559398" y="609600"/>
            <a:ext cx="10692409" cy="930584"/>
          </a:xfrm>
        </p:spPr>
        <p:txBody>
          <a:bodyPr>
            <a:noAutofit/>
          </a:bodyPr>
          <a:lstStyle/>
          <a:p>
            <a:r>
              <a:rPr lang="el-GR" sz="3200" dirty="0">
                <a:solidFill>
                  <a:schemeClr val="bg1"/>
                </a:solidFill>
              </a:rPr>
              <a:t/>
            </a:r>
            <a:br>
              <a:rPr lang="el-GR" sz="3200" dirty="0">
                <a:solidFill>
                  <a:schemeClr val="bg1"/>
                </a:solidFill>
              </a:rPr>
            </a:br>
            <a:r>
              <a:rPr lang="el-GR" sz="3200" dirty="0">
                <a:solidFill>
                  <a:schemeClr val="bg1"/>
                </a:solidFill>
              </a:rPr>
              <a:t/>
            </a:r>
            <a:br>
              <a:rPr lang="el-GR" sz="3200" dirty="0">
                <a:solidFill>
                  <a:schemeClr val="bg1"/>
                </a:solidFill>
              </a:rPr>
            </a:br>
            <a:r>
              <a:rPr lang="el-GR" sz="3200" dirty="0">
                <a:solidFill>
                  <a:schemeClr val="bg1"/>
                </a:solidFill>
              </a:rPr>
              <a:t/>
            </a:r>
            <a:br>
              <a:rPr lang="el-GR" sz="3200" dirty="0">
                <a:solidFill>
                  <a:schemeClr val="bg1"/>
                </a:solidFill>
              </a:rPr>
            </a:br>
            <a:r>
              <a:rPr lang="el-GR" sz="3200" dirty="0">
                <a:solidFill>
                  <a:schemeClr val="bg1"/>
                </a:solidFill>
              </a:rPr>
              <a:t/>
            </a:r>
            <a:br>
              <a:rPr lang="el-GR" sz="3200" dirty="0">
                <a:solidFill>
                  <a:schemeClr val="bg1"/>
                </a:solidFill>
              </a:rPr>
            </a:br>
            <a:r>
              <a:rPr lang="el-GR" sz="3200" dirty="0">
                <a:solidFill>
                  <a:schemeClr val="bg1"/>
                </a:solidFill>
              </a:rPr>
              <a:t/>
            </a:r>
            <a:br>
              <a:rPr lang="el-GR" sz="3200" dirty="0">
                <a:solidFill>
                  <a:schemeClr val="bg1"/>
                </a:solidFill>
              </a:rPr>
            </a:br>
            <a:r>
              <a:rPr lang="el-GR" sz="3200" dirty="0">
                <a:solidFill>
                  <a:schemeClr val="bg1"/>
                </a:solidFill>
              </a:rPr>
              <a:t/>
            </a:r>
            <a:br>
              <a:rPr lang="el-GR" sz="3200" dirty="0">
                <a:solidFill>
                  <a:schemeClr val="bg1"/>
                </a:solidFill>
              </a:rPr>
            </a:br>
            <a:r>
              <a:rPr lang="el-GR" sz="3200" dirty="0">
                <a:solidFill>
                  <a:schemeClr val="bg1"/>
                </a:solidFill>
              </a:rPr>
              <a:t/>
            </a:r>
            <a:br>
              <a:rPr lang="el-GR" sz="3200" dirty="0">
                <a:solidFill>
                  <a:schemeClr val="bg1"/>
                </a:solidFill>
              </a:rPr>
            </a:br>
            <a:r>
              <a:rPr lang="el-GR" sz="3200" dirty="0">
                <a:solidFill>
                  <a:schemeClr val="bg1"/>
                </a:solidFill>
              </a:rPr>
              <a:t/>
            </a:r>
            <a:br>
              <a:rPr lang="el-GR" sz="3200" dirty="0">
                <a:solidFill>
                  <a:schemeClr val="bg1"/>
                </a:solidFill>
              </a:rPr>
            </a:br>
            <a:r>
              <a:rPr lang="el-GR" sz="3200" dirty="0">
                <a:solidFill>
                  <a:schemeClr val="bg1"/>
                </a:solidFill>
              </a:rPr>
              <a:t/>
            </a:r>
            <a:br>
              <a:rPr lang="el-GR" sz="3200" dirty="0">
                <a:solidFill>
                  <a:schemeClr val="bg1"/>
                </a:solidFill>
              </a:rPr>
            </a:br>
            <a:r>
              <a:rPr lang="el-GR" sz="3200" dirty="0">
                <a:solidFill>
                  <a:schemeClr val="bg1"/>
                </a:solidFill>
              </a:rPr>
              <a:t/>
            </a:r>
            <a:br>
              <a:rPr lang="el-GR" sz="3200" dirty="0">
                <a:solidFill>
                  <a:schemeClr val="bg1"/>
                </a:solidFill>
              </a:rPr>
            </a:br>
            <a:r>
              <a:rPr lang="el-GR" sz="3200" dirty="0">
                <a:solidFill>
                  <a:schemeClr val="bg1"/>
                </a:solidFill>
              </a:rPr>
              <a:t/>
            </a:r>
            <a:br>
              <a:rPr lang="el-GR" sz="3200" dirty="0">
                <a:solidFill>
                  <a:schemeClr val="bg1"/>
                </a:solidFill>
              </a:rPr>
            </a:br>
            <a:r>
              <a:rPr lang="el-GR" sz="3200" dirty="0">
                <a:solidFill>
                  <a:schemeClr val="bg1"/>
                </a:solidFill>
              </a:rPr>
              <a:t/>
            </a:r>
            <a:br>
              <a:rPr lang="el-GR" sz="3200" dirty="0">
                <a:solidFill>
                  <a:schemeClr val="bg1"/>
                </a:solidFill>
              </a:rPr>
            </a:br>
            <a:r>
              <a:rPr lang="el-GR" sz="3200" dirty="0">
                <a:solidFill>
                  <a:schemeClr val="bg1"/>
                </a:solidFill>
              </a:rPr>
              <a:t/>
            </a:r>
            <a:br>
              <a:rPr lang="el-GR" sz="3200" dirty="0">
                <a:solidFill>
                  <a:schemeClr val="bg1"/>
                </a:solidFill>
              </a:rPr>
            </a:br>
            <a:r>
              <a:rPr lang="el-GR" sz="3200" dirty="0">
                <a:solidFill>
                  <a:schemeClr val="bg1"/>
                </a:solidFill>
              </a:rPr>
              <a:t/>
            </a:r>
            <a:br>
              <a:rPr lang="el-GR" sz="3200" dirty="0">
                <a:solidFill>
                  <a:schemeClr val="bg1"/>
                </a:solidFill>
              </a:rPr>
            </a:br>
            <a:r>
              <a:rPr lang="el-GR" sz="3200" dirty="0">
                <a:solidFill>
                  <a:schemeClr val="bg1"/>
                </a:solidFill>
              </a:rPr>
              <a:t/>
            </a:r>
            <a:br>
              <a:rPr lang="el-GR" sz="3200" dirty="0">
                <a:solidFill>
                  <a:schemeClr val="bg1"/>
                </a:solidFill>
              </a:rPr>
            </a:br>
            <a:r>
              <a:rPr lang="el-GR" sz="3200" dirty="0">
                <a:solidFill>
                  <a:schemeClr val="bg1"/>
                </a:solidFill>
              </a:rPr>
              <a:t/>
            </a:r>
            <a:br>
              <a:rPr lang="el-GR" sz="3200" dirty="0">
                <a:solidFill>
                  <a:schemeClr val="bg1"/>
                </a:solidFill>
              </a:rPr>
            </a:br>
            <a:r>
              <a:rPr lang="el-GR" sz="3200" dirty="0">
                <a:solidFill>
                  <a:schemeClr val="bg1"/>
                </a:solidFill>
              </a:rPr>
              <a:t/>
            </a:r>
            <a:br>
              <a:rPr lang="el-GR" sz="3200" dirty="0">
                <a:solidFill>
                  <a:schemeClr val="bg1"/>
                </a:solidFill>
              </a:rPr>
            </a:br>
            <a:r>
              <a:rPr lang="el-GR" sz="3200" b="1" dirty="0" err="1">
                <a:solidFill>
                  <a:schemeClr val="bg1"/>
                </a:solidFill>
              </a:rPr>
              <a:t>Χρονοδιαγραμμα</a:t>
            </a:r>
            <a:r>
              <a:rPr lang="el-GR" sz="3200" dirty="0">
                <a:solidFill>
                  <a:schemeClr val="bg1"/>
                </a:solidFill>
              </a:rPr>
              <a:t/>
            </a:r>
            <a:br>
              <a:rPr lang="el-GR" sz="3200" dirty="0">
                <a:solidFill>
                  <a:schemeClr val="bg1"/>
                </a:solidFill>
              </a:rPr>
            </a:br>
            <a:r>
              <a:rPr lang="el-GR" sz="2400" cap="none" dirty="0">
                <a:solidFill>
                  <a:schemeClr val="bg1"/>
                </a:solidFill>
              </a:rPr>
              <a:t/>
            </a:r>
            <a:br>
              <a:rPr lang="el-GR" sz="2400" cap="none" dirty="0">
                <a:solidFill>
                  <a:schemeClr val="bg1"/>
                </a:solidFill>
              </a:rPr>
            </a:br>
            <a:r>
              <a:rPr lang="el-GR" sz="3200" cap="none" dirty="0">
                <a:solidFill>
                  <a:schemeClr val="bg2"/>
                </a:solidFill>
              </a:rPr>
              <a:t>Ιούνιος – Ιούλιος</a:t>
            </a:r>
            <a:r>
              <a:rPr lang="en-US" sz="3200" cap="none" dirty="0">
                <a:solidFill>
                  <a:schemeClr val="bg2"/>
                </a:solidFill>
              </a:rPr>
              <a:t>: </a:t>
            </a:r>
            <a:r>
              <a:rPr lang="el-GR" sz="2400" cap="none" dirty="0">
                <a:solidFill>
                  <a:schemeClr val="bg1"/>
                </a:solidFill>
              </a:rPr>
              <a:t>Ανάρτηση στην Ιστοσελίδα του Υ.ΠΑΙ.Θ των Οδηγιών </a:t>
            </a:r>
            <a:br>
              <a:rPr lang="el-GR" sz="2400" cap="none" dirty="0">
                <a:solidFill>
                  <a:schemeClr val="bg1"/>
                </a:solidFill>
              </a:rPr>
            </a:br>
            <a:r>
              <a:rPr lang="en-US" sz="2400" cap="none" dirty="0">
                <a:solidFill>
                  <a:schemeClr val="bg1"/>
                </a:solidFill>
              </a:rPr>
              <a:t/>
            </a:r>
            <a:br>
              <a:rPr lang="en-US" sz="2400" cap="none" dirty="0">
                <a:solidFill>
                  <a:schemeClr val="bg1"/>
                </a:solidFill>
              </a:rPr>
            </a:br>
            <a:r>
              <a:rPr lang="el-GR" sz="3200" cap="none" dirty="0">
                <a:solidFill>
                  <a:schemeClr val="bg2"/>
                </a:solidFill>
              </a:rPr>
              <a:t>Ιούλιος: </a:t>
            </a:r>
            <a:r>
              <a:rPr lang="el-GR" sz="2400" cap="none" dirty="0">
                <a:solidFill>
                  <a:schemeClr val="bg1"/>
                </a:solidFill>
              </a:rPr>
              <a:t>Συμπλήρωση Μηχανογραφικού Δελτίου</a:t>
            </a:r>
            <a:r>
              <a:rPr lang="en-US" sz="2400" cap="none" dirty="0">
                <a:solidFill>
                  <a:schemeClr val="bg1"/>
                </a:solidFill>
              </a:rPr>
              <a:t> - </a:t>
            </a:r>
            <a:r>
              <a:rPr lang="el-GR" sz="2400" cap="none" dirty="0">
                <a:solidFill>
                  <a:srgbClr val="FFFF00"/>
                </a:solidFill>
              </a:rPr>
              <a:t>Παραλαβή κωδικού </a:t>
            </a:r>
            <a:r>
              <a:rPr lang="el-GR" sz="2400" cap="none" dirty="0">
                <a:solidFill>
                  <a:schemeClr val="bg1"/>
                </a:solidFill>
              </a:rPr>
              <a:t/>
            </a:r>
            <a:br>
              <a:rPr lang="el-GR" sz="2400" cap="none" dirty="0">
                <a:solidFill>
                  <a:schemeClr val="bg1"/>
                </a:solidFill>
              </a:rPr>
            </a:br>
            <a:r>
              <a:rPr lang="el-GR" sz="2400" cap="none" dirty="0">
                <a:solidFill>
                  <a:schemeClr val="bg1"/>
                </a:solidFill>
              </a:rPr>
              <a:t/>
            </a:r>
            <a:br>
              <a:rPr lang="el-GR" sz="2400" cap="none" dirty="0">
                <a:solidFill>
                  <a:schemeClr val="bg1"/>
                </a:solidFill>
              </a:rPr>
            </a:br>
            <a:r>
              <a:rPr lang="el-GR" sz="3200" cap="none" dirty="0">
                <a:solidFill>
                  <a:schemeClr val="bg2"/>
                </a:solidFill>
              </a:rPr>
              <a:t>Αύγουστος: </a:t>
            </a:r>
            <a:r>
              <a:rPr lang="el-GR" sz="2400" cap="none" dirty="0">
                <a:solidFill>
                  <a:schemeClr val="bg1"/>
                </a:solidFill>
              </a:rPr>
              <a:t>Έλεγχος μέσω πλατφόρμας Υ.ΠΑΙ.Θ για </a:t>
            </a:r>
            <a:r>
              <a:rPr lang="el-GR" sz="2400" cap="none" dirty="0">
                <a:solidFill>
                  <a:srgbClr val="FFFF00"/>
                </a:solidFill>
              </a:rPr>
              <a:t>έγκριση ή μη των αιτήσεων</a:t>
            </a:r>
            <a:r>
              <a:rPr lang="el-GR" sz="2400" cap="none" dirty="0">
                <a:solidFill>
                  <a:schemeClr val="bg1"/>
                </a:solidFill>
              </a:rPr>
              <a:t/>
            </a:r>
            <a:br>
              <a:rPr lang="el-GR" sz="2400" cap="none" dirty="0">
                <a:solidFill>
                  <a:schemeClr val="bg1"/>
                </a:solidFill>
              </a:rPr>
            </a:br>
            <a:r>
              <a:rPr lang="el-GR" sz="2400" cap="none" dirty="0">
                <a:solidFill>
                  <a:schemeClr val="bg1"/>
                </a:solidFill>
              </a:rPr>
              <a:t/>
            </a:r>
            <a:br>
              <a:rPr lang="el-GR" sz="2400" cap="none" dirty="0">
                <a:solidFill>
                  <a:schemeClr val="bg1"/>
                </a:solidFill>
              </a:rPr>
            </a:br>
            <a:r>
              <a:rPr lang="el-GR" sz="3200" cap="none" dirty="0">
                <a:solidFill>
                  <a:schemeClr val="bg2"/>
                </a:solidFill>
              </a:rPr>
              <a:t>Σεπτέμβριος: </a:t>
            </a:r>
            <a:r>
              <a:rPr lang="el-GR" sz="2400" cap="none" dirty="0">
                <a:solidFill>
                  <a:schemeClr val="bg1"/>
                </a:solidFill>
              </a:rPr>
              <a:t>Διεξαγωγή Εξετάσεων, Αθήνα-Θεσσαλονίκη</a:t>
            </a:r>
            <a:br>
              <a:rPr lang="el-GR" sz="2400" cap="none" dirty="0">
                <a:solidFill>
                  <a:schemeClr val="bg1"/>
                </a:solidFill>
              </a:rPr>
            </a:br>
            <a:r>
              <a:rPr lang="el-GR" sz="2400" cap="none" dirty="0">
                <a:solidFill>
                  <a:schemeClr val="bg1"/>
                </a:solidFill>
              </a:rPr>
              <a:t/>
            </a:r>
            <a:br>
              <a:rPr lang="el-GR" sz="2400" cap="none" dirty="0">
                <a:solidFill>
                  <a:schemeClr val="bg1"/>
                </a:solidFill>
              </a:rPr>
            </a:br>
            <a:r>
              <a:rPr lang="el-GR" sz="3200" cap="none" dirty="0">
                <a:solidFill>
                  <a:srgbClr val="FFFF00"/>
                </a:solidFill>
              </a:rPr>
              <a:t>Τέλη Σεπτεμβρίου-Αρχές Οκτωβρίου</a:t>
            </a:r>
            <a:r>
              <a:rPr lang="el-GR" sz="3200" cap="none" dirty="0">
                <a:solidFill>
                  <a:schemeClr val="bg1"/>
                </a:solidFill>
              </a:rPr>
              <a:t>: </a:t>
            </a:r>
            <a:r>
              <a:rPr lang="el-GR" sz="2400" cap="none" dirty="0">
                <a:solidFill>
                  <a:schemeClr val="bg1"/>
                </a:solidFill>
              </a:rPr>
              <a:t>Ανακοίνωση αποτελεσμάτων. Εντός 15 ημερών, εγγραφή στις Σχολές. Προσκομίζονται όλα τα δικαιολογητικά.</a:t>
            </a:r>
            <a:br>
              <a:rPr lang="el-GR" sz="2400" cap="none" dirty="0">
                <a:solidFill>
                  <a:schemeClr val="bg1"/>
                </a:solidFill>
              </a:rPr>
            </a:br>
            <a:r>
              <a:rPr lang="el-GR" sz="2400" cap="none" dirty="0">
                <a:solidFill>
                  <a:schemeClr val="bg1"/>
                </a:solidFill>
              </a:rPr>
              <a:t/>
            </a:r>
            <a:br>
              <a:rPr lang="el-GR" sz="2400" cap="none" dirty="0">
                <a:solidFill>
                  <a:schemeClr val="bg1"/>
                </a:solidFill>
              </a:rPr>
            </a:br>
            <a:r>
              <a:rPr lang="el-GR" sz="2400" cap="none" dirty="0">
                <a:solidFill>
                  <a:schemeClr val="bg1"/>
                </a:solidFill>
              </a:rPr>
              <a:t/>
            </a:r>
            <a:br>
              <a:rPr lang="el-GR" sz="2400" cap="none" dirty="0">
                <a:solidFill>
                  <a:schemeClr val="bg1"/>
                </a:solidFill>
              </a:rPr>
            </a:br>
            <a:r>
              <a:rPr lang="el-GR" sz="3200" cap="none" dirty="0">
                <a:solidFill>
                  <a:schemeClr val="bg1"/>
                </a:solidFill>
              </a:rPr>
              <a:t/>
            </a:r>
            <a:br>
              <a:rPr lang="el-GR" sz="3200" cap="none" dirty="0">
                <a:solidFill>
                  <a:schemeClr val="bg1"/>
                </a:solidFill>
              </a:rPr>
            </a:br>
            <a:r>
              <a:rPr lang="el-GR" sz="3200" cap="none" dirty="0">
                <a:solidFill>
                  <a:schemeClr val="bg1"/>
                </a:solidFill>
              </a:rPr>
              <a:t/>
            </a:r>
            <a:br>
              <a:rPr lang="el-GR" sz="3200" cap="none" dirty="0">
                <a:solidFill>
                  <a:schemeClr val="bg1"/>
                </a:solidFill>
              </a:rPr>
            </a:br>
            <a:r>
              <a:rPr lang="el-GR" sz="3200" dirty="0">
                <a:solidFill>
                  <a:schemeClr val="bg1"/>
                </a:solidFill>
              </a:rPr>
              <a:t/>
            </a:r>
            <a:br>
              <a:rPr lang="el-GR" sz="3200" dirty="0">
                <a:solidFill>
                  <a:schemeClr val="bg1"/>
                </a:solidFill>
              </a:rPr>
            </a:br>
            <a:r>
              <a:rPr lang="el-GR" sz="2000" b="1" dirty="0">
                <a:latin typeface="Arial" panose="020B0604020202020204" pitchFamily="34" charset="0"/>
                <a:cs typeface="Arial" panose="020B0604020202020204" pitchFamily="34" charset="0"/>
              </a:rPr>
              <a:t> </a:t>
            </a:r>
            <a:r>
              <a:rPr lang="el-GR" sz="3200" dirty="0">
                <a:solidFill>
                  <a:schemeClr val="bg1"/>
                </a:solidFill>
              </a:rPr>
              <a:t/>
            </a:r>
            <a:br>
              <a:rPr lang="el-GR" sz="3200" dirty="0">
                <a:solidFill>
                  <a:schemeClr val="bg1"/>
                </a:solidFill>
              </a:rPr>
            </a:br>
            <a:r>
              <a:rPr lang="el-GR" sz="3200" dirty="0">
                <a:solidFill>
                  <a:schemeClr val="bg1"/>
                </a:solidFill>
              </a:rPr>
              <a:t/>
            </a:r>
            <a:br>
              <a:rPr lang="el-GR" sz="3200" dirty="0">
                <a:solidFill>
                  <a:schemeClr val="bg1"/>
                </a:solidFill>
              </a:rPr>
            </a:br>
            <a:endParaRPr lang="en-US" sz="3200" dirty="0">
              <a:solidFill>
                <a:schemeClr val="bg1"/>
              </a:solidFill>
            </a:endParaRPr>
          </a:p>
        </p:txBody>
      </p:sp>
      <p:sp>
        <p:nvSpPr>
          <p:cNvPr id="3" name="Footer Placeholder 2">
            <a:extLst>
              <a:ext uri="{FF2B5EF4-FFF2-40B4-BE49-F238E27FC236}">
                <a16:creationId xmlns:a16="http://schemas.microsoft.com/office/drawing/2014/main" id="{B821A093-BC33-4E6B-BA57-9D3E5821457E}"/>
              </a:ext>
            </a:extLst>
          </p:cNvPr>
          <p:cNvSpPr>
            <a:spLocks noGrp="1"/>
          </p:cNvSpPr>
          <p:nvPr>
            <p:ph type="ftr" sz="quarter" idx="11"/>
          </p:nvPr>
        </p:nvSpPr>
        <p:spPr/>
        <p:txBody>
          <a:bodyPr/>
          <a:lstStyle/>
          <a:p>
            <a:r>
              <a:rPr lang="el-GR" smtClean="0"/>
              <a:t>ΥΣΕΑ, 5 Φεβρουαρίου 2024</a:t>
            </a:r>
            <a:endParaRPr lang="en-GB" dirty="0"/>
          </a:p>
        </p:txBody>
      </p:sp>
      <p:pic>
        <p:nvPicPr>
          <p:cNvPr id="4" name="Picture 3"/>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587615" y="135685"/>
            <a:ext cx="1484642" cy="1470925"/>
          </a:xfrm>
          <a:prstGeom prst="rect">
            <a:avLst/>
          </a:prstGeom>
        </p:spPr>
      </p:pic>
      <p:sp>
        <p:nvSpPr>
          <p:cNvPr id="5" name="Title 1">
            <a:extLst>
              <a:ext uri="{FF2B5EF4-FFF2-40B4-BE49-F238E27FC236}">
                <a16:creationId xmlns:a16="http://schemas.microsoft.com/office/drawing/2014/main" id="{66078AEA-1C71-4FF2-BD44-3D3BB8D3ACC0}"/>
              </a:ext>
            </a:extLst>
          </p:cNvPr>
          <p:cNvSpPr txBox="1">
            <a:spLocks/>
          </p:cNvSpPr>
          <p:nvPr/>
        </p:nvSpPr>
        <p:spPr>
          <a:xfrm>
            <a:off x="711798" y="762000"/>
            <a:ext cx="10692409" cy="93058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l-GR" sz="3200" b="0" i="0" u="none" strike="noStrike" kern="1200" cap="all" spc="0" normalizeH="0" baseline="0" noProof="0" dirty="0" smtClean="0">
                <a:ln>
                  <a:noFill/>
                </a:ln>
                <a:solidFill>
                  <a:sysClr val="windowText" lastClr="000000"/>
                </a:solidFill>
                <a:effectLst/>
                <a:uLnTx/>
                <a:uFillTx/>
                <a:ea typeface="+mj-ea"/>
                <a:cs typeface="+mj-cs"/>
              </a:rPr>
              <a:t/>
            </a:r>
            <a:br>
              <a:rPr kumimoji="0" lang="el-GR" sz="3200" b="0" i="0" u="none" strike="noStrike" kern="1200" cap="all" spc="0" normalizeH="0" baseline="0" noProof="0" dirty="0" smtClean="0">
                <a:ln>
                  <a:noFill/>
                </a:ln>
                <a:solidFill>
                  <a:sysClr val="windowText" lastClr="000000"/>
                </a:solidFill>
                <a:effectLst/>
                <a:uLnTx/>
                <a:uFillTx/>
                <a:ea typeface="+mj-ea"/>
                <a:cs typeface="+mj-cs"/>
              </a:rPr>
            </a:br>
            <a:r>
              <a:rPr kumimoji="0" lang="el-GR" sz="3200" b="0" i="0" u="none" strike="noStrike" kern="1200" cap="all" spc="0" normalizeH="0" baseline="0" noProof="0" dirty="0" smtClean="0">
                <a:ln>
                  <a:noFill/>
                </a:ln>
                <a:solidFill>
                  <a:sysClr val="windowText" lastClr="000000"/>
                </a:solidFill>
                <a:effectLst/>
                <a:uLnTx/>
                <a:uFillTx/>
                <a:ea typeface="+mj-ea"/>
                <a:cs typeface="+mj-cs"/>
              </a:rPr>
              <a:t/>
            </a:r>
            <a:br>
              <a:rPr kumimoji="0" lang="el-GR" sz="3200" b="0" i="0" u="none" strike="noStrike" kern="1200" cap="all" spc="0" normalizeH="0" baseline="0" noProof="0" dirty="0" smtClean="0">
                <a:ln>
                  <a:noFill/>
                </a:ln>
                <a:solidFill>
                  <a:sysClr val="windowText" lastClr="000000"/>
                </a:solidFill>
                <a:effectLst/>
                <a:uLnTx/>
                <a:uFillTx/>
                <a:ea typeface="+mj-ea"/>
                <a:cs typeface="+mj-cs"/>
              </a:rPr>
            </a:br>
            <a:r>
              <a:rPr kumimoji="0" lang="el-GR" sz="3200" b="0" i="0" u="none" strike="noStrike" kern="1200" cap="all" spc="0" normalizeH="0" baseline="0" noProof="0" dirty="0" smtClean="0">
                <a:ln>
                  <a:noFill/>
                </a:ln>
                <a:solidFill>
                  <a:sysClr val="windowText" lastClr="000000"/>
                </a:solidFill>
                <a:effectLst/>
                <a:uLnTx/>
                <a:uFillTx/>
                <a:ea typeface="+mj-ea"/>
                <a:cs typeface="+mj-cs"/>
              </a:rPr>
              <a:t/>
            </a:r>
            <a:br>
              <a:rPr kumimoji="0" lang="el-GR" sz="3200" b="0" i="0" u="none" strike="noStrike" kern="1200" cap="all" spc="0" normalizeH="0" baseline="0" noProof="0" dirty="0" smtClean="0">
                <a:ln>
                  <a:noFill/>
                </a:ln>
                <a:solidFill>
                  <a:sysClr val="windowText" lastClr="000000"/>
                </a:solidFill>
                <a:effectLst/>
                <a:uLnTx/>
                <a:uFillTx/>
                <a:ea typeface="+mj-ea"/>
                <a:cs typeface="+mj-cs"/>
              </a:rPr>
            </a:br>
            <a:r>
              <a:rPr kumimoji="0" lang="el-GR" sz="3200" b="0" i="0" u="none" strike="noStrike" kern="1200" cap="all" spc="0" normalizeH="0" baseline="0" noProof="0" dirty="0" smtClean="0">
                <a:ln>
                  <a:noFill/>
                </a:ln>
                <a:solidFill>
                  <a:sysClr val="windowText" lastClr="000000"/>
                </a:solidFill>
                <a:effectLst/>
                <a:uLnTx/>
                <a:uFillTx/>
                <a:ea typeface="+mj-ea"/>
                <a:cs typeface="+mj-cs"/>
              </a:rPr>
              <a:t/>
            </a:r>
            <a:br>
              <a:rPr kumimoji="0" lang="el-GR" sz="3200" b="0" i="0" u="none" strike="noStrike" kern="1200" cap="all" spc="0" normalizeH="0" baseline="0" noProof="0" dirty="0" smtClean="0">
                <a:ln>
                  <a:noFill/>
                </a:ln>
                <a:solidFill>
                  <a:sysClr val="windowText" lastClr="000000"/>
                </a:solidFill>
                <a:effectLst/>
                <a:uLnTx/>
                <a:uFillTx/>
                <a:ea typeface="+mj-ea"/>
                <a:cs typeface="+mj-cs"/>
              </a:rPr>
            </a:br>
            <a:r>
              <a:rPr kumimoji="0" lang="el-GR" sz="3200" b="0" i="0" u="none" strike="noStrike" kern="1200" cap="all" spc="0" normalizeH="0" baseline="0" noProof="0" dirty="0" smtClean="0">
                <a:ln>
                  <a:noFill/>
                </a:ln>
                <a:solidFill>
                  <a:sysClr val="windowText" lastClr="000000"/>
                </a:solidFill>
                <a:effectLst/>
                <a:uLnTx/>
                <a:uFillTx/>
                <a:ea typeface="+mj-ea"/>
                <a:cs typeface="+mj-cs"/>
              </a:rPr>
              <a:t/>
            </a:r>
            <a:br>
              <a:rPr kumimoji="0" lang="el-GR" sz="3200" b="0" i="0" u="none" strike="noStrike" kern="1200" cap="all" spc="0" normalizeH="0" baseline="0" noProof="0" dirty="0" smtClean="0">
                <a:ln>
                  <a:noFill/>
                </a:ln>
                <a:solidFill>
                  <a:sysClr val="windowText" lastClr="000000"/>
                </a:solidFill>
                <a:effectLst/>
                <a:uLnTx/>
                <a:uFillTx/>
                <a:ea typeface="+mj-ea"/>
                <a:cs typeface="+mj-cs"/>
              </a:rPr>
            </a:br>
            <a:r>
              <a:rPr kumimoji="0" lang="el-GR" sz="3200" b="0" i="0" u="none" strike="noStrike" kern="1200" cap="all" spc="0" normalizeH="0" baseline="0" noProof="0" dirty="0" smtClean="0">
                <a:ln>
                  <a:noFill/>
                </a:ln>
                <a:solidFill>
                  <a:sysClr val="windowText" lastClr="000000"/>
                </a:solidFill>
                <a:effectLst/>
                <a:uLnTx/>
                <a:uFillTx/>
                <a:ea typeface="+mj-ea"/>
                <a:cs typeface="+mj-cs"/>
              </a:rPr>
              <a:t/>
            </a:r>
            <a:br>
              <a:rPr kumimoji="0" lang="el-GR" sz="3200" b="0" i="0" u="none" strike="noStrike" kern="1200" cap="all" spc="0" normalizeH="0" baseline="0" noProof="0" dirty="0" smtClean="0">
                <a:ln>
                  <a:noFill/>
                </a:ln>
                <a:solidFill>
                  <a:sysClr val="windowText" lastClr="000000"/>
                </a:solidFill>
                <a:effectLst/>
                <a:uLnTx/>
                <a:uFillTx/>
                <a:ea typeface="+mj-ea"/>
                <a:cs typeface="+mj-cs"/>
              </a:rPr>
            </a:br>
            <a:r>
              <a:rPr kumimoji="0" lang="el-GR" sz="3200" b="0" i="0" u="none" strike="noStrike" kern="1200" cap="all" spc="0" normalizeH="0" baseline="0" noProof="0" dirty="0" smtClean="0">
                <a:ln>
                  <a:noFill/>
                </a:ln>
                <a:solidFill>
                  <a:sysClr val="windowText" lastClr="000000"/>
                </a:solidFill>
                <a:effectLst/>
                <a:uLnTx/>
                <a:uFillTx/>
                <a:ea typeface="+mj-ea"/>
                <a:cs typeface="+mj-cs"/>
              </a:rPr>
              <a:t/>
            </a:r>
            <a:br>
              <a:rPr kumimoji="0" lang="el-GR" sz="3200" b="0" i="0" u="none" strike="noStrike" kern="1200" cap="all" spc="0" normalizeH="0" baseline="0" noProof="0" dirty="0" smtClean="0">
                <a:ln>
                  <a:noFill/>
                </a:ln>
                <a:solidFill>
                  <a:sysClr val="windowText" lastClr="000000"/>
                </a:solidFill>
                <a:effectLst/>
                <a:uLnTx/>
                <a:uFillTx/>
                <a:ea typeface="+mj-ea"/>
                <a:cs typeface="+mj-cs"/>
              </a:rPr>
            </a:br>
            <a:r>
              <a:rPr kumimoji="0" lang="el-GR" sz="3200" b="0" i="0" u="none" strike="noStrike" kern="1200" cap="all" spc="0" normalizeH="0" baseline="0" noProof="0" dirty="0" smtClean="0">
                <a:ln>
                  <a:noFill/>
                </a:ln>
                <a:solidFill>
                  <a:sysClr val="windowText" lastClr="000000"/>
                </a:solidFill>
                <a:effectLst/>
                <a:uLnTx/>
                <a:uFillTx/>
                <a:ea typeface="+mj-ea"/>
                <a:cs typeface="+mj-cs"/>
              </a:rPr>
              <a:t/>
            </a:r>
            <a:br>
              <a:rPr kumimoji="0" lang="el-GR" sz="3200" b="0" i="0" u="none" strike="noStrike" kern="1200" cap="all" spc="0" normalizeH="0" baseline="0" noProof="0" dirty="0" smtClean="0">
                <a:ln>
                  <a:noFill/>
                </a:ln>
                <a:solidFill>
                  <a:sysClr val="windowText" lastClr="000000"/>
                </a:solidFill>
                <a:effectLst/>
                <a:uLnTx/>
                <a:uFillTx/>
                <a:ea typeface="+mj-ea"/>
                <a:cs typeface="+mj-cs"/>
              </a:rPr>
            </a:br>
            <a:r>
              <a:rPr kumimoji="0" lang="el-GR" sz="3200" b="0" i="0" u="none" strike="noStrike" kern="1200" cap="all" spc="0" normalizeH="0" baseline="0" noProof="0" dirty="0" smtClean="0">
                <a:ln>
                  <a:noFill/>
                </a:ln>
                <a:solidFill>
                  <a:sysClr val="windowText" lastClr="000000"/>
                </a:solidFill>
                <a:effectLst/>
                <a:uLnTx/>
                <a:uFillTx/>
                <a:ea typeface="+mj-ea"/>
                <a:cs typeface="+mj-cs"/>
              </a:rPr>
              <a:t/>
            </a:r>
            <a:br>
              <a:rPr kumimoji="0" lang="el-GR" sz="3200" b="0" i="0" u="none" strike="noStrike" kern="1200" cap="all" spc="0" normalizeH="0" baseline="0" noProof="0" dirty="0" smtClean="0">
                <a:ln>
                  <a:noFill/>
                </a:ln>
                <a:solidFill>
                  <a:sysClr val="windowText" lastClr="000000"/>
                </a:solidFill>
                <a:effectLst/>
                <a:uLnTx/>
                <a:uFillTx/>
                <a:ea typeface="+mj-ea"/>
                <a:cs typeface="+mj-cs"/>
              </a:rPr>
            </a:br>
            <a:r>
              <a:rPr kumimoji="0" lang="el-GR" sz="3200" b="0" i="0" u="none" strike="noStrike" kern="1200" cap="all" spc="0" normalizeH="0" baseline="0" noProof="0" dirty="0" smtClean="0">
                <a:ln>
                  <a:noFill/>
                </a:ln>
                <a:solidFill>
                  <a:sysClr val="windowText" lastClr="000000"/>
                </a:solidFill>
                <a:effectLst/>
                <a:uLnTx/>
                <a:uFillTx/>
                <a:ea typeface="+mj-ea"/>
                <a:cs typeface="+mj-cs"/>
              </a:rPr>
              <a:t/>
            </a:r>
            <a:br>
              <a:rPr kumimoji="0" lang="el-GR" sz="3200" b="0" i="0" u="none" strike="noStrike" kern="1200" cap="all" spc="0" normalizeH="0" baseline="0" noProof="0" dirty="0" smtClean="0">
                <a:ln>
                  <a:noFill/>
                </a:ln>
                <a:solidFill>
                  <a:sysClr val="windowText" lastClr="000000"/>
                </a:solidFill>
                <a:effectLst/>
                <a:uLnTx/>
                <a:uFillTx/>
                <a:ea typeface="+mj-ea"/>
                <a:cs typeface="+mj-cs"/>
              </a:rPr>
            </a:br>
            <a:r>
              <a:rPr kumimoji="0" lang="el-GR" sz="3200" b="0" i="0" u="none" strike="noStrike" kern="1200" cap="all" spc="0" normalizeH="0" baseline="0" noProof="0" dirty="0" smtClean="0">
                <a:ln>
                  <a:noFill/>
                </a:ln>
                <a:solidFill>
                  <a:sysClr val="windowText" lastClr="000000"/>
                </a:solidFill>
                <a:effectLst/>
                <a:uLnTx/>
                <a:uFillTx/>
                <a:ea typeface="+mj-ea"/>
                <a:cs typeface="+mj-cs"/>
              </a:rPr>
              <a:t/>
            </a:r>
            <a:br>
              <a:rPr kumimoji="0" lang="el-GR" sz="3200" b="0" i="0" u="none" strike="noStrike" kern="1200" cap="all" spc="0" normalizeH="0" baseline="0" noProof="0" dirty="0" smtClean="0">
                <a:ln>
                  <a:noFill/>
                </a:ln>
                <a:solidFill>
                  <a:sysClr val="windowText" lastClr="000000"/>
                </a:solidFill>
                <a:effectLst/>
                <a:uLnTx/>
                <a:uFillTx/>
                <a:ea typeface="+mj-ea"/>
                <a:cs typeface="+mj-cs"/>
              </a:rPr>
            </a:br>
            <a:r>
              <a:rPr kumimoji="0" lang="el-GR" sz="3200" b="0" i="0" u="none" strike="noStrike" kern="1200" cap="all" spc="0" normalizeH="0" baseline="0" noProof="0" dirty="0" smtClean="0">
                <a:ln>
                  <a:noFill/>
                </a:ln>
                <a:solidFill>
                  <a:sysClr val="windowText" lastClr="000000"/>
                </a:solidFill>
                <a:effectLst/>
                <a:uLnTx/>
                <a:uFillTx/>
                <a:ea typeface="+mj-ea"/>
                <a:cs typeface="+mj-cs"/>
              </a:rPr>
              <a:t/>
            </a:r>
            <a:br>
              <a:rPr kumimoji="0" lang="el-GR" sz="3200" b="0" i="0" u="none" strike="noStrike" kern="1200" cap="all" spc="0" normalizeH="0" baseline="0" noProof="0" dirty="0" smtClean="0">
                <a:ln>
                  <a:noFill/>
                </a:ln>
                <a:solidFill>
                  <a:sysClr val="windowText" lastClr="000000"/>
                </a:solidFill>
                <a:effectLst/>
                <a:uLnTx/>
                <a:uFillTx/>
                <a:ea typeface="+mj-ea"/>
                <a:cs typeface="+mj-cs"/>
              </a:rPr>
            </a:br>
            <a:r>
              <a:rPr kumimoji="0" lang="el-GR" sz="3200" b="0" i="0" u="none" strike="noStrike" kern="1200" cap="all" spc="0" normalizeH="0" baseline="0" noProof="0" dirty="0" smtClean="0">
                <a:ln>
                  <a:noFill/>
                </a:ln>
                <a:solidFill>
                  <a:sysClr val="windowText" lastClr="000000"/>
                </a:solidFill>
                <a:effectLst/>
                <a:uLnTx/>
                <a:uFillTx/>
                <a:ea typeface="+mj-ea"/>
                <a:cs typeface="+mj-cs"/>
              </a:rPr>
              <a:t/>
            </a:r>
            <a:br>
              <a:rPr kumimoji="0" lang="el-GR" sz="3200" b="0" i="0" u="none" strike="noStrike" kern="1200" cap="all" spc="0" normalizeH="0" baseline="0" noProof="0" dirty="0" smtClean="0">
                <a:ln>
                  <a:noFill/>
                </a:ln>
                <a:solidFill>
                  <a:sysClr val="windowText" lastClr="000000"/>
                </a:solidFill>
                <a:effectLst/>
                <a:uLnTx/>
                <a:uFillTx/>
                <a:ea typeface="+mj-ea"/>
                <a:cs typeface="+mj-cs"/>
              </a:rPr>
            </a:br>
            <a:r>
              <a:rPr kumimoji="0" lang="el-GR" sz="3200" b="0" i="0" u="none" strike="noStrike" kern="1200" cap="all" spc="0" normalizeH="0" baseline="0" noProof="0" dirty="0" smtClean="0">
                <a:ln>
                  <a:noFill/>
                </a:ln>
                <a:solidFill>
                  <a:sysClr val="windowText" lastClr="000000"/>
                </a:solidFill>
                <a:effectLst/>
                <a:uLnTx/>
                <a:uFillTx/>
                <a:ea typeface="+mj-ea"/>
                <a:cs typeface="+mj-cs"/>
              </a:rPr>
              <a:t/>
            </a:r>
            <a:br>
              <a:rPr kumimoji="0" lang="el-GR" sz="3200" b="0" i="0" u="none" strike="noStrike" kern="1200" cap="all" spc="0" normalizeH="0" baseline="0" noProof="0" dirty="0" smtClean="0">
                <a:ln>
                  <a:noFill/>
                </a:ln>
                <a:solidFill>
                  <a:sysClr val="windowText" lastClr="000000"/>
                </a:solidFill>
                <a:effectLst/>
                <a:uLnTx/>
                <a:uFillTx/>
                <a:ea typeface="+mj-ea"/>
                <a:cs typeface="+mj-cs"/>
              </a:rPr>
            </a:br>
            <a:r>
              <a:rPr kumimoji="0" lang="el-GR" sz="3200" b="0" i="0" u="none" strike="noStrike" kern="1200" cap="all" spc="0" normalizeH="0" baseline="0" noProof="0" dirty="0" smtClean="0">
                <a:ln>
                  <a:noFill/>
                </a:ln>
                <a:solidFill>
                  <a:sysClr val="windowText" lastClr="000000"/>
                </a:solidFill>
                <a:effectLst/>
                <a:uLnTx/>
                <a:uFillTx/>
                <a:ea typeface="+mj-ea"/>
                <a:cs typeface="+mj-cs"/>
              </a:rPr>
              <a:t/>
            </a:r>
            <a:br>
              <a:rPr kumimoji="0" lang="el-GR" sz="3200" b="0" i="0" u="none" strike="noStrike" kern="1200" cap="all" spc="0" normalizeH="0" baseline="0" noProof="0" dirty="0" smtClean="0">
                <a:ln>
                  <a:noFill/>
                </a:ln>
                <a:solidFill>
                  <a:sysClr val="windowText" lastClr="000000"/>
                </a:solidFill>
                <a:effectLst/>
                <a:uLnTx/>
                <a:uFillTx/>
                <a:ea typeface="+mj-ea"/>
                <a:cs typeface="+mj-cs"/>
              </a:rPr>
            </a:br>
            <a:r>
              <a:rPr kumimoji="0" lang="el-GR" sz="3200" b="0" i="0" u="none" strike="noStrike" kern="1200" cap="all" spc="0" normalizeH="0" baseline="0" noProof="0" dirty="0" smtClean="0">
                <a:ln>
                  <a:noFill/>
                </a:ln>
                <a:solidFill>
                  <a:sysClr val="windowText" lastClr="000000"/>
                </a:solidFill>
                <a:effectLst/>
                <a:uLnTx/>
                <a:uFillTx/>
                <a:ea typeface="+mj-ea"/>
                <a:cs typeface="+mj-cs"/>
              </a:rPr>
              <a:t/>
            </a:r>
            <a:br>
              <a:rPr kumimoji="0" lang="el-GR" sz="3200" b="0" i="0" u="none" strike="noStrike" kern="1200" cap="all" spc="0" normalizeH="0" baseline="0" noProof="0" dirty="0" smtClean="0">
                <a:ln>
                  <a:noFill/>
                </a:ln>
                <a:solidFill>
                  <a:sysClr val="windowText" lastClr="000000"/>
                </a:solidFill>
                <a:effectLst/>
                <a:uLnTx/>
                <a:uFillTx/>
                <a:ea typeface="+mj-ea"/>
                <a:cs typeface="+mj-cs"/>
              </a:rPr>
            </a:br>
            <a:r>
              <a:rPr kumimoji="0" lang="el-GR" sz="3200" b="0" i="0" u="none" strike="noStrike" kern="1200" cap="all" spc="0" normalizeH="0" baseline="0" noProof="0" dirty="0" smtClean="0">
                <a:ln>
                  <a:noFill/>
                </a:ln>
                <a:solidFill>
                  <a:sysClr val="windowText" lastClr="000000"/>
                </a:solidFill>
                <a:effectLst/>
                <a:uLnTx/>
                <a:uFillTx/>
                <a:ea typeface="+mj-ea"/>
                <a:cs typeface="+mj-cs"/>
              </a:rPr>
              <a:t/>
            </a:r>
            <a:br>
              <a:rPr kumimoji="0" lang="el-GR" sz="3200" b="0" i="0" u="none" strike="noStrike" kern="1200" cap="all" spc="0" normalizeH="0" baseline="0" noProof="0" dirty="0" smtClean="0">
                <a:ln>
                  <a:noFill/>
                </a:ln>
                <a:solidFill>
                  <a:sysClr val="windowText" lastClr="000000"/>
                </a:solidFill>
                <a:effectLst/>
                <a:uLnTx/>
                <a:uFillTx/>
                <a:ea typeface="+mj-ea"/>
                <a:cs typeface="+mj-cs"/>
              </a:rPr>
            </a:br>
            <a:r>
              <a:rPr kumimoji="0" lang="el-GR" sz="3200" b="1" i="0" u="none" strike="noStrike" kern="1200" cap="all" spc="0" normalizeH="0" baseline="0" noProof="0" dirty="0" err="1" smtClean="0">
                <a:ln>
                  <a:noFill/>
                </a:ln>
                <a:solidFill>
                  <a:sysClr val="windowText" lastClr="000000"/>
                </a:solidFill>
                <a:effectLst/>
                <a:uLnTx/>
                <a:uFillTx/>
                <a:ea typeface="+mj-ea"/>
                <a:cs typeface="+mj-cs"/>
              </a:rPr>
              <a:t>Χρονοδιαγραμμα</a:t>
            </a:r>
            <a:r>
              <a:rPr kumimoji="0" lang="el-GR" sz="3200" b="0" i="0" u="none" strike="noStrike" kern="1200" cap="all" spc="0" normalizeH="0" baseline="0" noProof="0" dirty="0" smtClean="0">
                <a:ln>
                  <a:noFill/>
                </a:ln>
                <a:solidFill>
                  <a:sysClr val="windowText" lastClr="000000"/>
                </a:solidFill>
                <a:effectLst/>
                <a:uLnTx/>
                <a:uFillTx/>
                <a:ea typeface="+mj-ea"/>
                <a:cs typeface="+mj-cs"/>
              </a:rPr>
              <a:t/>
            </a:r>
            <a:br>
              <a:rPr kumimoji="0" lang="el-GR" sz="3200" b="0" i="0" u="none" strike="noStrike" kern="1200" cap="all" spc="0" normalizeH="0" baseline="0" noProof="0" dirty="0" smtClean="0">
                <a:ln>
                  <a:noFill/>
                </a:ln>
                <a:solidFill>
                  <a:sysClr val="windowText" lastClr="000000"/>
                </a:solidFill>
                <a:effectLst/>
                <a:uLnTx/>
                <a:uFillTx/>
                <a:ea typeface="+mj-ea"/>
                <a:cs typeface="+mj-cs"/>
              </a:rPr>
            </a:br>
            <a:r>
              <a:rPr kumimoji="0" lang="el-GR" sz="2400" b="1" i="0" u="none" strike="noStrike" kern="1200" cap="none" spc="0" normalizeH="0" baseline="0" noProof="0" dirty="0" smtClean="0">
                <a:ln>
                  <a:noFill/>
                </a:ln>
                <a:solidFill>
                  <a:sysClr val="windowText" lastClr="000000"/>
                </a:solidFill>
                <a:effectLst/>
                <a:uLnTx/>
                <a:uFillTx/>
                <a:ea typeface="+mj-ea"/>
                <a:cs typeface="+mj-cs"/>
              </a:rPr>
              <a:t/>
            </a:r>
            <a:br>
              <a:rPr kumimoji="0" lang="el-GR" sz="2400" b="1" i="0" u="none" strike="noStrike" kern="1200" cap="none" spc="0" normalizeH="0" baseline="0" noProof="0" dirty="0" smtClean="0">
                <a:ln>
                  <a:noFill/>
                </a:ln>
                <a:solidFill>
                  <a:sysClr val="windowText" lastClr="000000"/>
                </a:solidFill>
                <a:effectLst/>
                <a:uLnTx/>
                <a:uFillTx/>
                <a:ea typeface="+mj-ea"/>
                <a:cs typeface="+mj-cs"/>
              </a:rPr>
            </a:br>
            <a:r>
              <a:rPr kumimoji="0" lang="el-GR" sz="3200" b="1" i="0" u="none" strike="noStrike" kern="1200" cap="none" spc="0" normalizeH="0" baseline="0" noProof="0" dirty="0" smtClean="0">
                <a:ln>
                  <a:noFill/>
                </a:ln>
                <a:effectLst/>
                <a:uLnTx/>
                <a:uFillTx/>
                <a:ea typeface="+mj-ea"/>
                <a:cs typeface="+mj-cs"/>
              </a:rPr>
              <a:t>Ιούνιος – Ιούλιος</a:t>
            </a:r>
            <a:r>
              <a:rPr kumimoji="0" lang="en-US" sz="3200" b="1" i="0" u="none" strike="noStrike" kern="1200" cap="none" spc="0" normalizeH="0" baseline="0" noProof="0" dirty="0" smtClean="0">
                <a:ln>
                  <a:noFill/>
                </a:ln>
                <a:effectLst/>
                <a:uLnTx/>
                <a:uFillTx/>
                <a:latin typeface="Tw Cen MT" panose="020B0602020104020603"/>
                <a:ea typeface="+mj-ea"/>
                <a:cs typeface="+mj-cs"/>
              </a:rPr>
              <a:t>: </a:t>
            </a:r>
            <a:r>
              <a:rPr kumimoji="0" lang="el-GR" sz="2400" b="1" i="0" u="none" strike="noStrike" kern="1200" cap="none" spc="0" normalizeH="0" baseline="0" noProof="0" dirty="0" smtClean="0">
                <a:ln>
                  <a:noFill/>
                </a:ln>
                <a:effectLst/>
                <a:uLnTx/>
                <a:uFillTx/>
                <a:ea typeface="+mj-ea"/>
                <a:cs typeface="+mj-cs"/>
              </a:rPr>
              <a:t>Ανάρτηση στην Ιστοσελίδα του Υ.ΠΑΙ.Θ των Οδηγιών </a:t>
            </a:r>
            <a:br>
              <a:rPr kumimoji="0" lang="el-GR" sz="2400" b="1" i="0" u="none" strike="noStrike" kern="1200" cap="none" spc="0" normalizeH="0" baseline="0" noProof="0" dirty="0" smtClean="0">
                <a:ln>
                  <a:noFill/>
                </a:ln>
                <a:effectLst/>
                <a:uLnTx/>
                <a:uFillTx/>
                <a:ea typeface="+mj-ea"/>
                <a:cs typeface="+mj-cs"/>
              </a:rPr>
            </a:br>
            <a:r>
              <a:rPr kumimoji="0" lang="en-US" sz="2400" b="1" i="0" u="none" strike="noStrike" kern="1200" cap="none" spc="0" normalizeH="0" baseline="0" noProof="0" dirty="0" smtClean="0">
                <a:ln>
                  <a:noFill/>
                </a:ln>
                <a:effectLst/>
                <a:uLnTx/>
                <a:uFillTx/>
                <a:latin typeface="Tw Cen MT" panose="020B0602020104020603"/>
                <a:ea typeface="+mj-ea"/>
                <a:cs typeface="+mj-cs"/>
              </a:rPr>
              <a:t/>
            </a:r>
            <a:br>
              <a:rPr kumimoji="0" lang="en-US" sz="2400" b="1" i="0" u="none" strike="noStrike" kern="1200" cap="none" spc="0" normalizeH="0" baseline="0" noProof="0" dirty="0" smtClean="0">
                <a:ln>
                  <a:noFill/>
                </a:ln>
                <a:effectLst/>
                <a:uLnTx/>
                <a:uFillTx/>
                <a:latin typeface="Tw Cen MT" panose="020B0602020104020603"/>
                <a:ea typeface="+mj-ea"/>
                <a:cs typeface="+mj-cs"/>
              </a:rPr>
            </a:br>
            <a:r>
              <a:rPr kumimoji="0" lang="el-GR" sz="3200" b="1" i="0" u="none" strike="noStrike" kern="1200" cap="none" spc="0" normalizeH="0" baseline="0" noProof="0" dirty="0" smtClean="0">
                <a:ln>
                  <a:noFill/>
                </a:ln>
                <a:effectLst/>
                <a:uLnTx/>
                <a:uFillTx/>
                <a:ea typeface="+mj-ea"/>
                <a:cs typeface="+mj-cs"/>
              </a:rPr>
              <a:t>Ιούλιος: </a:t>
            </a:r>
            <a:r>
              <a:rPr kumimoji="0" lang="el-GR" sz="2400" b="1" i="0" u="none" strike="noStrike" kern="1200" cap="none" spc="0" normalizeH="0" baseline="0" noProof="0" dirty="0" smtClean="0">
                <a:ln>
                  <a:noFill/>
                </a:ln>
                <a:effectLst/>
                <a:uLnTx/>
                <a:uFillTx/>
                <a:ea typeface="+mj-ea"/>
                <a:cs typeface="+mj-cs"/>
              </a:rPr>
              <a:t>Συμπλήρωση Μηχανογραφικού Δελτίου</a:t>
            </a:r>
            <a:r>
              <a:rPr kumimoji="0" lang="en-US" sz="2400" b="1" i="0" u="none" strike="noStrike" kern="1200" cap="none" spc="0" normalizeH="0" baseline="0" noProof="0" dirty="0" smtClean="0">
                <a:ln>
                  <a:noFill/>
                </a:ln>
                <a:effectLst/>
                <a:uLnTx/>
                <a:uFillTx/>
                <a:latin typeface="Tw Cen MT" panose="020B0602020104020603"/>
                <a:ea typeface="+mj-ea"/>
                <a:cs typeface="+mj-cs"/>
              </a:rPr>
              <a:t> - </a:t>
            </a:r>
            <a:r>
              <a:rPr kumimoji="0" lang="el-GR" sz="2400" b="1" i="0" u="none" strike="noStrike" kern="1200" cap="none" spc="0" normalizeH="0" baseline="0" noProof="0" dirty="0" smtClean="0">
                <a:ln>
                  <a:noFill/>
                </a:ln>
                <a:effectLst/>
                <a:uLnTx/>
                <a:uFillTx/>
                <a:ea typeface="+mj-ea"/>
                <a:cs typeface="+mj-cs"/>
              </a:rPr>
              <a:t>Παραλαβή κωδικού </a:t>
            </a:r>
            <a:br>
              <a:rPr kumimoji="0" lang="el-GR" sz="2400" b="1" i="0" u="none" strike="noStrike" kern="1200" cap="none" spc="0" normalizeH="0" baseline="0" noProof="0" dirty="0" smtClean="0">
                <a:ln>
                  <a:noFill/>
                </a:ln>
                <a:effectLst/>
                <a:uLnTx/>
                <a:uFillTx/>
                <a:ea typeface="+mj-ea"/>
                <a:cs typeface="+mj-cs"/>
              </a:rPr>
            </a:br>
            <a:r>
              <a:rPr kumimoji="0" lang="el-GR" sz="2400" b="1" i="0" u="none" strike="noStrike" kern="1200" cap="none" spc="0" normalizeH="0" baseline="0" noProof="0" dirty="0" smtClean="0">
                <a:ln>
                  <a:noFill/>
                </a:ln>
                <a:effectLst/>
                <a:uLnTx/>
                <a:uFillTx/>
                <a:ea typeface="+mj-ea"/>
                <a:cs typeface="+mj-cs"/>
              </a:rPr>
              <a:t/>
            </a:r>
            <a:br>
              <a:rPr kumimoji="0" lang="el-GR" sz="2400" b="1" i="0" u="none" strike="noStrike" kern="1200" cap="none" spc="0" normalizeH="0" baseline="0" noProof="0" dirty="0" smtClean="0">
                <a:ln>
                  <a:noFill/>
                </a:ln>
                <a:effectLst/>
                <a:uLnTx/>
                <a:uFillTx/>
                <a:ea typeface="+mj-ea"/>
                <a:cs typeface="+mj-cs"/>
              </a:rPr>
            </a:br>
            <a:r>
              <a:rPr kumimoji="0" lang="el-GR" sz="3200" b="1" i="0" u="none" strike="noStrike" kern="1200" cap="none" spc="0" normalizeH="0" baseline="0" noProof="0" dirty="0" smtClean="0">
                <a:ln>
                  <a:noFill/>
                </a:ln>
                <a:effectLst/>
                <a:uLnTx/>
                <a:uFillTx/>
                <a:ea typeface="+mj-ea"/>
                <a:cs typeface="+mj-cs"/>
              </a:rPr>
              <a:t>Αύγουστος: </a:t>
            </a:r>
            <a:r>
              <a:rPr kumimoji="0" lang="el-GR" sz="2400" b="1" i="0" u="none" strike="noStrike" kern="1200" cap="none" spc="0" normalizeH="0" baseline="0" noProof="0" dirty="0" smtClean="0">
                <a:ln>
                  <a:noFill/>
                </a:ln>
                <a:effectLst/>
                <a:uLnTx/>
                <a:uFillTx/>
                <a:ea typeface="+mj-ea"/>
                <a:cs typeface="+mj-cs"/>
              </a:rPr>
              <a:t>Έλεγχος μέσω πλατφόρμας Υ.ΠΑΙ.Θ για έγκριση ή μη των αιτήσεων</a:t>
            </a:r>
            <a:br>
              <a:rPr kumimoji="0" lang="el-GR" sz="2400" b="1" i="0" u="none" strike="noStrike" kern="1200" cap="none" spc="0" normalizeH="0" baseline="0" noProof="0" dirty="0" smtClean="0">
                <a:ln>
                  <a:noFill/>
                </a:ln>
                <a:effectLst/>
                <a:uLnTx/>
                <a:uFillTx/>
                <a:ea typeface="+mj-ea"/>
                <a:cs typeface="+mj-cs"/>
              </a:rPr>
            </a:br>
            <a:r>
              <a:rPr kumimoji="0" lang="el-GR" sz="2400" b="1" i="0" u="none" strike="noStrike" kern="1200" cap="none" spc="0" normalizeH="0" baseline="0" noProof="0" dirty="0" smtClean="0">
                <a:ln>
                  <a:noFill/>
                </a:ln>
                <a:effectLst/>
                <a:uLnTx/>
                <a:uFillTx/>
                <a:ea typeface="+mj-ea"/>
                <a:cs typeface="+mj-cs"/>
              </a:rPr>
              <a:t/>
            </a:r>
            <a:br>
              <a:rPr kumimoji="0" lang="el-GR" sz="2400" b="1" i="0" u="none" strike="noStrike" kern="1200" cap="none" spc="0" normalizeH="0" baseline="0" noProof="0" dirty="0" smtClean="0">
                <a:ln>
                  <a:noFill/>
                </a:ln>
                <a:effectLst/>
                <a:uLnTx/>
                <a:uFillTx/>
                <a:ea typeface="+mj-ea"/>
                <a:cs typeface="+mj-cs"/>
              </a:rPr>
            </a:br>
            <a:r>
              <a:rPr kumimoji="0" lang="el-GR" sz="3200" b="1" i="0" u="none" strike="noStrike" kern="1200" cap="none" spc="0" normalizeH="0" baseline="0" noProof="0" dirty="0" smtClean="0">
                <a:ln>
                  <a:noFill/>
                </a:ln>
                <a:effectLst/>
                <a:uLnTx/>
                <a:uFillTx/>
                <a:ea typeface="+mj-ea"/>
                <a:cs typeface="+mj-cs"/>
              </a:rPr>
              <a:t>Σεπτέμβριος: </a:t>
            </a:r>
            <a:r>
              <a:rPr kumimoji="0" lang="el-GR" sz="2400" b="1" i="0" u="none" strike="noStrike" kern="1200" cap="none" spc="0" normalizeH="0" baseline="0" noProof="0" dirty="0" smtClean="0">
                <a:ln>
                  <a:noFill/>
                </a:ln>
                <a:effectLst/>
                <a:uLnTx/>
                <a:uFillTx/>
                <a:ea typeface="+mj-ea"/>
                <a:cs typeface="+mj-cs"/>
              </a:rPr>
              <a:t>Διεξαγωγή Εξετάσεων, Αθήνα-Θεσσαλονίκη</a:t>
            </a:r>
            <a:br>
              <a:rPr kumimoji="0" lang="el-GR" sz="2400" b="1" i="0" u="none" strike="noStrike" kern="1200" cap="none" spc="0" normalizeH="0" baseline="0" noProof="0" dirty="0" smtClean="0">
                <a:ln>
                  <a:noFill/>
                </a:ln>
                <a:effectLst/>
                <a:uLnTx/>
                <a:uFillTx/>
                <a:ea typeface="+mj-ea"/>
                <a:cs typeface="+mj-cs"/>
              </a:rPr>
            </a:br>
            <a:r>
              <a:rPr kumimoji="0" lang="el-GR" sz="2400" b="1" i="0" u="none" strike="noStrike" kern="1200" cap="none" spc="0" normalizeH="0" baseline="0" noProof="0" dirty="0" smtClean="0">
                <a:ln>
                  <a:noFill/>
                </a:ln>
                <a:effectLst/>
                <a:uLnTx/>
                <a:uFillTx/>
                <a:ea typeface="+mj-ea"/>
                <a:cs typeface="+mj-cs"/>
              </a:rPr>
              <a:t/>
            </a:r>
            <a:br>
              <a:rPr kumimoji="0" lang="el-GR" sz="2400" b="1" i="0" u="none" strike="noStrike" kern="1200" cap="none" spc="0" normalizeH="0" baseline="0" noProof="0" dirty="0" smtClean="0">
                <a:ln>
                  <a:noFill/>
                </a:ln>
                <a:effectLst/>
                <a:uLnTx/>
                <a:uFillTx/>
                <a:ea typeface="+mj-ea"/>
                <a:cs typeface="+mj-cs"/>
              </a:rPr>
            </a:br>
            <a:r>
              <a:rPr kumimoji="0" lang="el-GR" sz="3200" b="1" i="0" u="none" strike="noStrike" kern="1200" cap="none" spc="0" normalizeH="0" baseline="0" noProof="0" dirty="0" smtClean="0">
                <a:ln>
                  <a:noFill/>
                </a:ln>
                <a:effectLst/>
                <a:uLnTx/>
                <a:uFillTx/>
                <a:ea typeface="+mj-ea"/>
                <a:cs typeface="+mj-cs"/>
              </a:rPr>
              <a:t>Τέλη Σεπτεμβρίου-Αρχές Οκτωβρίου: </a:t>
            </a:r>
            <a:r>
              <a:rPr kumimoji="0" lang="el-GR" sz="2400" b="1" i="0" u="none" strike="noStrike" kern="1200" cap="none" spc="0" normalizeH="0" baseline="0" noProof="0" dirty="0" smtClean="0">
                <a:ln>
                  <a:noFill/>
                </a:ln>
                <a:effectLst/>
                <a:uLnTx/>
                <a:uFillTx/>
                <a:ea typeface="+mj-ea"/>
                <a:cs typeface="+mj-cs"/>
              </a:rPr>
              <a:t>Ανακοίνωση αποτελεσμάτων. Εντός 15 ημερών, εγγραφή στις Σχολές. Προσκομίζονται όλα τα δικαιολογητικά.</a:t>
            </a:r>
            <a:r>
              <a:rPr kumimoji="0" lang="el-GR" sz="2400" b="1" i="0" u="none" strike="noStrike" kern="1200" cap="none" spc="0" normalizeH="0" baseline="0" noProof="0" dirty="0" smtClean="0">
                <a:ln>
                  <a:noFill/>
                </a:ln>
                <a:solidFill>
                  <a:sysClr val="windowText" lastClr="000000"/>
                </a:solidFill>
                <a:effectLst/>
                <a:uLnTx/>
                <a:uFillTx/>
                <a:ea typeface="+mj-ea"/>
                <a:cs typeface="+mj-cs"/>
              </a:rPr>
              <a:t/>
            </a:r>
            <a:br>
              <a:rPr kumimoji="0" lang="el-GR" sz="2400" b="1" i="0" u="none" strike="noStrike" kern="1200" cap="none" spc="0" normalizeH="0" baseline="0" noProof="0" dirty="0" smtClean="0">
                <a:ln>
                  <a:noFill/>
                </a:ln>
                <a:solidFill>
                  <a:sysClr val="windowText" lastClr="000000"/>
                </a:solidFill>
                <a:effectLst/>
                <a:uLnTx/>
                <a:uFillTx/>
                <a:ea typeface="+mj-ea"/>
                <a:cs typeface="+mj-cs"/>
              </a:rPr>
            </a:br>
            <a:r>
              <a:rPr kumimoji="0" lang="el-GR" sz="2400" b="0" i="0" u="none" strike="noStrike" kern="1200" cap="none" spc="0" normalizeH="0" baseline="0" noProof="0" dirty="0" smtClean="0">
                <a:ln>
                  <a:noFill/>
                </a:ln>
                <a:solidFill>
                  <a:sysClr val="windowText" lastClr="000000"/>
                </a:solidFill>
                <a:effectLst/>
                <a:uLnTx/>
                <a:uFillTx/>
                <a:ea typeface="+mj-ea"/>
                <a:cs typeface="+mj-cs"/>
              </a:rPr>
              <a:t/>
            </a:r>
            <a:br>
              <a:rPr kumimoji="0" lang="el-GR" sz="2400" b="0" i="0" u="none" strike="noStrike" kern="1200" cap="none" spc="0" normalizeH="0" baseline="0" noProof="0" dirty="0" smtClean="0">
                <a:ln>
                  <a:noFill/>
                </a:ln>
                <a:solidFill>
                  <a:sysClr val="windowText" lastClr="000000"/>
                </a:solidFill>
                <a:effectLst/>
                <a:uLnTx/>
                <a:uFillTx/>
                <a:ea typeface="+mj-ea"/>
                <a:cs typeface="+mj-cs"/>
              </a:rPr>
            </a:br>
            <a:r>
              <a:rPr kumimoji="0" lang="el-GR" sz="2400" b="0" i="0" u="none" strike="noStrike" kern="1200" cap="none" spc="0" normalizeH="0" baseline="0" noProof="0" dirty="0" smtClean="0">
                <a:ln>
                  <a:noFill/>
                </a:ln>
                <a:solidFill>
                  <a:sysClr val="windowText" lastClr="000000"/>
                </a:solidFill>
                <a:effectLst/>
                <a:uLnTx/>
                <a:uFillTx/>
                <a:ea typeface="+mj-ea"/>
                <a:cs typeface="+mj-cs"/>
              </a:rPr>
              <a:t/>
            </a:r>
            <a:br>
              <a:rPr kumimoji="0" lang="el-GR" sz="2400" b="0" i="0" u="none" strike="noStrike" kern="1200" cap="none" spc="0" normalizeH="0" baseline="0" noProof="0" dirty="0" smtClean="0">
                <a:ln>
                  <a:noFill/>
                </a:ln>
                <a:solidFill>
                  <a:sysClr val="windowText" lastClr="000000"/>
                </a:solidFill>
                <a:effectLst/>
                <a:uLnTx/>
                <a:uFillTx/>
                <a:ea typeface="+mj-ea"/>
                <a:cs typeface="+mj-cs"/>
              </a:rPr>
            </a:br>
            <a:r>
              <a:rPr kumimoji="0" lang="el-GR" sz="3200" b="0" i="0" u="none" strike="noStrike" kern="1200" cap="none" spc="0" normalizeH="0" baseline="0" noProof="0" dirty="0" smtClean="0">
                <a:ln>
                  <a:noFill/>
                </a:ln>
                <a:solidFill>
                  <a:sysClr val="windowText" lastClr="000000"/>
                </a:solidFill>
                <a:effectLst/>
                <a:uLnTx/>
                <a:uFillTx/>
                <a:ea typeface="+mj-ea"/>
                <a:cs typeface="+mj-cs"/>
              </a:rPr>
              <a:t/>
            </a:r>
            <a:br>
              <a:rPr kumimoji="0" lang="el-GR" sz="3200" b="0" i="0" u="none" strike="noStrike" kern="1200" cap="none" spc="0" normalizeH="0" baseline="0" noProof="0" dirty="0" smtClean="0">
                <a:ln>
                  <a:noFill/>
                </a:ln>
                <a:solidFill>
                  <a:sysClr val="windowText" lastClr="000000"/>
                </a:solidFill>
                <a:effectLst/>
                <a:uLnTx/>
                <a:uFillTx/>
                <a:ea typeface="+mj-ea"/>
                <a:cs typeface="+mj-cs"/>
              </a:rPr>
            </a:br>
            <a:r>
              <a:rPr kumimoji="0" lang="el-GR" sz="3200" b="0" i="0" u="none" strike="noStrike" kern="1200" cap="none" spc="0" normalizeH="0" baseline="0" noProof="0" dirty="0" smtClean="0">
                <a:ln>
                  <a:noFill/>
                </a:ln>
                <a:solidFill>
                  <a:sysClr val="windowText" lastClr="000000"/>
                </a:solidFill>
                <a:effectLst/>
                <a:uLnTx/>
                <a:uFillTx/>
                <a:ea typeface="+mj-ea"/>
                <a:cs typeface="+mj-cs"/>
              </a:rPr>
              <a:t/>
            </a:r>
            <a:br>
              <a:rPr kumimoji="0" lang="el-GR" sz="3200" b="0" i="0" u="none" strike="noStrike" kern="1200" cap="none" spc="0" normalizeH="0" baseline="0" noProof="0" dirty="0" smtClean="0">
                <a:ln>
                  <a:noFill/>
                </a:ln>
                <a:solidFill>
                  <a:sysClr val="windowText" lastClr="000000"/>
                </a:solidFill>
                <a:effectLst/>
                <a:uLnTx/>
                <a:uFillTx/>
                <a:ea typeface="+mj-ea"/>
                <a:cs typeface="+mj-cs"/>
              </a:rPr>
            </a:br>
            <a:r>
              <a:rPr kumimoji="0" lang="el-GR" sz="3200" b="0" i="0" u="none" strike="noStrike" kern="1200" cap="all" spc="0" normalizeH="0" baseline="0" noProof="0" dirty="0" smtClean="0">
                <a:ln>
                  <a:noFill/>
                </a:ln>
                <a:solidFill>
                  <a:sysClr val="windowText" lastClr="000000"/>
                </a:solidFill>
                <a:effectLst/>
                <a:uLnTx/>
                <a:uFillTx/>
                <a:ea typeface="+mj-ea"/>
                <a:cs typeface="+mj-cs"/>
              </a:rPr>
              <a:t/>
            </a:r>
            <a:br>
              <a:rPr kumimoji="0" lang="el-GR" sz="3200" b="0" i="0" u="none" strike="noStrike" kern="1200" cap="all" spc="0" normalizeH="0" baseline="0" noProof="0" dirty="0" smtClean="0">
                <a:ln>
                  <a:noFill/>
                </a:ln>
                <a:solidFill>
                  <a:sysClr val="windowText" lastClr="000000"/>
                </a:solidFill>
                <a:effectLst/>
                <a:uLnTx/>
                <a:uFillTx/>
                <a:ea typeface="+mj-ea"/>
                <a:cs typeface="+mj-cs"/>
              </a:rPr>
            </a:br>
            <a:r>
              <a:rPr kumimoji="0" lang="el-GR" sz="2000" b="1" i="0" u="none" strike="noStrike" kern="1200" cap="all" spc="0" normalizeH="0" baseline="0" noProof="0" dirty="0" smtClean="0">
                <a:ln>
                  <a:noFill/>
                </a:ln>
                <a:solidFill>
                  <a:sysClr val="window" lastClr="FFFFFF"/>
                </a:solidFill>
                <a:effectLst/>
                <a:uLnTx/>
                <a:uFillTx/>
                <a:latin typeface="Arial" panose="020B0604020202020204" pitchFamily="34" charset="0"/>
                <a:ea typeface="+mj-ea"/>
                <a:cs typeface="Arial" panose="020B0604020202020204" pitchFamily="34" charset="0"/>
              </a:rPr>
              <a:t> </a:t>
            </a:r>
            <a:r>
              <a:rPr kumimoji="0" lang="el-GR" sz="3200" b="0" i="0" u="none" strike="noStrike" kern="1200" cap="all" spc="0" normalizeH="0" baseline="0" noProof="0" dirty="0" smtClean="0">
                <a:ln>
                  <a:noFill/>
                </a:ln>
                <a:solidFill>
                  <a:sysClr val="windowText" lastClr="000000"/>
                </a:solidFill>
                <a:effectLst/>
                <a:uLnTx/>
                <a:uFillTx/>
                <a:ea typeface="+mj-ea"/>
                <a:cs typeface="+mj-cs"/>
              </a:rPr>
              <a:t/>
            </a:r>
            <a:br>
              <a:rPr kumimoji="0" lang="el-GR" sz="3200" b="0" i="0" u="none" strike="noStrike" kern="1200" cap="all" spc="0" normalizeH="0" baseline="0" noProof="0" dirty="0" smtClean="0">
                <a:ln>
                  <a:noFill/>
                </a:ln>
                <a:solidFill>
                  <a:sysClr val="windowText" lastClr="000000"/>
                </a:solidFill>
                <a:effectLst/>
                <a:uLnTx/>
                <a:uFillTx/>
                <a:ea typeface="+mj-ea"/>
                <a:cs typeface="+mj-cs"/>
              </a:rPr>
            </a:br>
            <a:r>
              <a:rPr kumimoji="0" lang="el-GR" sz="3200" b="0" i="0" u="none" strike="noStrike" kern="1200" cap="all" spc="0" normalizeH="0" baseline="0" noProof="0" dirty="0" smtClean="0">
                <a:ln>
                  <a:noFill/>
                </a:ln>
                <a:solidFill>
                  <a:sysClr val="windowText" lastClr="000000"/>
                </a:solidFill>
                <a:effectLst/>
                <a:uLnTx/>
                <a:uFillTx/>
                <a:ea typeface="+mj-ea"/>
                <a:cs typeface="+mj-cs"/>
              </a:rPr>
              <a:t/>
            </a:r>
            <a:br>
              <a:rPr kumimoji="0" lang="el-GR" sz="3200" b="0" i="0" u="none" strike="noStrike" kern="1200" cap="all" spc="0" normalizeH="0" baseline="0" noProof="0" dirty="0" smtClean="0">
                <a:ln>
                  <a:noFill/>
                </a:ln>
                <a:solidFill>
                  <a:sysClr val="windowText" lastClr="000000"/>
                </a:solidFill>
                <a:effectLst/>
                <a:uLnTx/>
                <a:uFillTx/>
                <a:ea typeface="+mj-ea"/>
                <a:cs typeface="+mj-cs"/>
              </a:rPr>
            </a:br>
            <a:endParaRPr kumimoji="0" lang="en-US" sz="3200" b="0" i="0" u="none" strike="noStrike" kern="1200" cap="all" spc="0" normalizeH="0" baseline="0" noProof="0" dirty="0">
              <a:ln>
                <a:noFill/>
              </a:ln>
              <a:solidFill>
                <a:sysClr val="windowText" lastClr="000000"/>
              </a:solidFill>
              <a:effectLst/>
              <a:uLnTx/>
              <a:uFillTx/>
              <a:latin typeface="Tw Cen MT" panose="020B0602020104020603"/>
              <a:ea typeface="+mj-ea"/>
              <a:cs typeface="+mj-cs"/>
            </a:endParaRPr>
          </a:p>
        </p:txBody>
      </p:sp>
    </p:spTree>
    <p:extLst>
      <p:ext uri="{BB962C8B-B14F-4D97-AF65-F5344CB8AC3E}">
        <p14:creationId xmlns:p14="http://schemas.microsoft.com/office/powerpoint/2010/main" val="38514468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EA182-4453-4407-B653-63AE360DCE96}"/>
              </a:ext>
            </a:extLst>
          </p:cNvPr>
          <p:cNvSpPr>
            <a:spLocks noGrp="1"/>
          </p:cNvSpPr>
          <p:nvPr>
            <p:ph type="title"/>
          </p:nvPr>
        </p:nvSpPr>
        <p:spPr>
          <a:xfrm>
            <a:off x="1616927" y="-127261"/>
            <a:ext cx="9645804" cy="998408"/>
          </a:xfrm>
        </p:spPr>
        <p:txBody>
          <a:bodyPr>
            <a:normAutofit fontScale="90000"/>
          </a:bodyPr>
          <a:lstStyle/>
          <a:p>
            <a:r>
              <a:rPr lang="el-GR" sz="3200" dirty="0">
                <a:solidFill>
                  <a:schemeClr val="bg1"/>
                </a:solidFill>
              </a:rPr>
              <a:t/>
            </a:r>
            <a:br>
              <a:rPr lang="el-GR" sz="3200" dirty="0">
                <a:solidFill>
                  <a:schemeClr val="bg1"/>
                </a:solidFill>
              </a:rPr>
            </a:br>
            <a:r>
              <a:rPr lang="el-GR" sz="3200" b="1" cap="all" dirty="0" err="1">
                <a:solidFill>
                  <a:schemeClr val="tx1"/>
                </a:solidFill>
              </a:rPr>
              <a:t>Χρησιμες</a:t>
            </a:r>
            <a:r>
              <a:rPr lang="el-GR" sz="3200" b="1" cap="all" dirty="0">
                <a:solidFill>
                  <a:schemeClr val="tx1"/>
                </a:solidFill>
              </a:rPr>
              <a:t> </a:t>
            </a:r>
            <a:r>
              <a:rPr lang="el-GR" sz="3200" b="1" cap="all" dirty="0" err="1" smtClean="0">
                <a:solidFill>
                  <a:schemeClr val="tx1"/>
                </a:solidFill>
              </a:rPr>
              <a:t>ιστοσελιδεσ</a:t>
            </a:r>
            <a:r>
              <a:rPr lang="el-GR" sz="3200" cap="all" dirty="0">
                <a:solidFill>
                  <a:schemeClr val="tx1"/>
                </a:solidFill>
              </a:rPr>
              <a:t/>
            </a:r>
            <a:br>
              <a:rPr lang="el-GR" sz="3200" cap="all" dirty="0">
                <a:solidFill>
                  <a:schemeClr val="tx1"/>
                </a:solidFill>
              </a:rPr>
            </a:br>
            <a:r>
              <a:rPr lang="el-GR" sz="3200" cap="all" dirty="0">
                <a:solidFill>
                  <a:schemeClr val="tx1"/>
                </a:solidFill>
              </a:rPr>
              <a:t>- </a:t>
            </a:r>
            <a:r>
              <a:rPr lang="el-GR" sz="3200" dirty="0">
                <a:solidFill>
                  <a:schemeClr val="tx1"/>
                </a:solidFill>
              </a:rPr>
              <a:t>Υπουργείο Παιδείας και Θρησκευμάτων: </a:t>
            </a:r>
            <a:r>
              <a:rPr lang="en-US" sz="3200" dirty="0">
                <a:solidFill>
                  <a:schemeClr val="tx1"/>
                </a:solidFill>
                <a:latin typeface="Tw Cen MT" panose="020B0602020104020603"/>
                <a:hlinkClick r:id="rId3"/>
              </a:rPr>
              <a:t>www.minedu.gov.gr</a:t>
            </a:r>
            <a:r>
              <a:rPr lang="el-GR" sz="3200" dirty="0">
                <a:solidFill>
                  <a:schemeClr val="tx1"/>
                </a:solidFill>
              </a:rPr>
              <a:t/>
            </a:r>
            <a:br>
              <a:rPr lang="el-GR" sz="3200" dirty="0">
                <a:solidFill>
                  <a:schemeClr val="tx1"/>
                </a:solidFill>
              </a:rPr>
            </a:br>
            <a:r>
              <a:rPr lang="el-GR" sz="3200" dirty="0">
                <a:solidFill>
                  <a:schemeClr val="tx1"/>
                </a:solidFill>
              </a:rPr>
              <a:t>- Γενικό Επιτελείο Εθνικής Άμυνας: </a:t>
            </a:r>
            <a:r>
              <a:rPr lang="el-GR" sz="2000" cap="all" dirty="0">
                <a:solidFill>
                  <a:schemeClr val="tx1"/>
                </a:solidFill>
              </a:rPr>
              <a:t>  </a:t>
            </a:r>
            <a:r>
              <a:rPr lang="en-US" dirty="0">
                <a:solidFill>
                  <a:schemeClr val="tx1"/>
                </a:solidFill>
                <a:latin typeface="Tw Cen MT" panose="020B0602020104020603"/>
                <a:hlinkClick r:id="rId4"/>
              </a:rPr>
              <a:t>www.geetha.mil.gr</a:t>
            </a:r>
            <a:r>
              <a:rPr lang="en-US" sz="3200" dirty="0">
                <a:solidFill>
                  <a:schemeClr val="tx1"/>
                </a:solidFill>
                <a:latin typeface="Tw Cen MT" panose="020B0602020104020603"/>
              </a:rPr>
              <a:t/>
            </a:r>
            <a:br>
              <a:rPr lang="en-US" sz="3200" dirty="0">
                <a:solidFill>
                  <a:schemeClr val="tx1"/>
                </a:solidFill>
                <a:latin typeface="Tw Cen MT" panose="020B0602020104020603"/>
              </a:rPr>
            </a:br>
            <a:r>
              <a:rPr lang="el-GR" sz="3200" dirty="0">
                <a:solidFill>
                  <a:schemeClr val="tx1"/>
                </a:solidFill>
              </a:rPr>
              <a:t>- Ελληνική Αστυνομία: </a:t>
            </a:r>
            <a:r>
              <a:rPr lang="en-US" sz="3200" dirty="0">
                <a:solidFill>
                  <a:schemeClr val="tx1"/>
                </a:solidFill>
                <a:latin typeface="Tw Cen MT" panose="020B0602020104020603"/>
                <a:hlinkClick r:id="rId5"/>
              </a:rPr>
              <a:t>www.hellenicpolice.gr</a:t>
            </a:r>
            <a:r>
              <a:rPr lang="en-US" sz="3200" dirty="0">
                <a:solidFill>
                  <a:schemeClr val="tx1"/>
                </a:solidFill>
                <a:latin typeface="Tw Cen MT" panose="020B0602020104020603"/>
              </a:rPr>
              <a:t> </a:t>
            </a:r>
            <a:r>
              <a:rPr lang="el-GR" sz="3200" dirty="0">
                <a:solidFill>
                  <a:schemeClr val="tx1"/>
                </a:solidFill>
              </a:rPr>
              <a:t>και </a:t>
            </a:r>
            <a:r>
              <a:rPr lang="en-US" sz="3200" dirty="0">
                <a:solidFill>
                  <a:schemeClr val="tx1"/>
                </a:solidFill>
                <a:latin typeface="Tw Cen MT" panose="020B0602020104020603"/>
                <a:hlinkClick r:id="rId6"/>
              </a:rPr>
              <a:t>www.astynomia.gr</a:t>
            </a:r>
            <a:r>
              <a:rPr lang="el-GR" sz="3200" dirty="0">
                <a:solidFill>
                  <a:schemeClr val="tx1"/>
                </a:solidFill>
              </a:rPr>
              <a:t/>
            </a:r>
            <a:br>
              <a:rPr lang="el-GR" sz="3200" dirty="0">
                <a:solidFill>
                  <a:schemeClr val="tx1"/>
                </a:solidFill>
              </a:rPr>
            </a:br>
            <a:r>
              <a:rPr lang="el-GR" sz="3200" dirty="0">
                <a:solidFill>
                  <a:schemeClr val="tx1"/>
                </a:solidFill>
              </a:rPr>
              <a:t>- Ελληνική Πρεσβεία στην Κύπρο:</a:t>
            </a:r>
            <a:br>
              <a:rPr lang="el-GR" sz="3200" dirty="0">
                <a:solidFill>
                  <a:schemeClr val="tx1"/>
                </a:solidFill>
              </a:rPr>
            </a:br>
            <a:r>
              <a:rPr lang="el-GR" sz="3200" dirty="0">
                <a:solidFill>
                  <a:schemeClr val="tx1"/>
                </a:solidFill>
              </a:rPr>
              <a:t> </a:t>
            </a:r>
            <a:r>
              <a:rPr lang="en-GB" sz="3200" dirty="0">
                <a:solidFill>
                  <a:schemeClr val="tx1"/>
                </a:solidFill>
                <a:latin typeface="Tw Cen MT" panose="020B0602020104020603"/>
                <a:hlinkClick r:id="rId7"/>
              </a:rPr>
              <a:t>https://www.mfa.gr/cyprus/presveia</a:t>
            </a:r>
            <a:r>
              <a:rPr lang="el-GR" sz="3200" dirty="0">
                <a:solidFill>
                  <a:schemeClr val="tx1"/>
                </a:solidFill>
              </a:rPr>
              <a:t/>
            </a:r>
            <a:br>
              <a:rPr lang="el-GR" sz="3200" dirty="0">
                <a:solidFill>
                  <a:schemeClr val="tx1"/>
                </a:solidFill>
              </a:rPr>
            </a:br>
            <a:r>
              <a:rPr lang="el-GR" sz="3200" dirty="0">
                <a:solidFill>
                  <a:schemeClr val="tx1"/>
                </a:solidFill>
              </a:rPr>
              <a:t>- Οδηγίες για την Εισαγωγή στην Τριτοβάθμια Εκπαίδευση Ελλήνων του Εξωτερικού</a:t>
            </a:r>
            <a:r>
              <a:rPr lang="en-US" sz="3200" dirty="0">
                <a:solidFill>
                  <a:schemeClr val="tx1"/>
                </a:solidFill>
                <a:latin typeface="Tw Cen MT" panose="020B0602020104020603"/>
              </a:rPr>
              <a:t> </a:t>
            </a:r>
            <a:r>
              <a:rPr lang="el-GR" sz="3200" u="sng" dirty="0">
                <a:solidFill>
                  <a:schemeClr val="tx1"/>
                </a:solidFill>
              </a:rPr>
              <a:t>για το έτος 2023-2024</a:t>
            </a:r>
            <a:r>
              <a:rPr lang="el-GR" sz="3200" dirty="0">
                <a:solidFill>
                  <a:schemeClr val="tx1"/>
                </a:solidFill>
              </a:rPr>
              <a:t>: </a:t>
            </a:r>
            <a:r>
              <a:rPr lang="en-US" sz="2400" dirty="0">
                <a:solidFill>
                  <a:schemeClr val="tx1"/>
                </a:solidFill>
                <a:latin typeface="Tw Cen MT" panose="020B0602020104020603"/>
                <a:hlinkClick r:id="rId8"/>
              </a:rPr>
              <a:t>https://</a:t>
            </a:r>
            <a:r>
              <a:rPr lang="en-US" sz="2400" dirty="0" smtClean="0">
                <a:solidFill>
                  <a:schemeClr val="tx1"/>
                </a:solidFill>
                <a:latin typeface="Tw Cen MT" panose="020B0602020104020603"/>
                <a:hlinkClick r:id="rId8"/>
              </a:rPr>
              <a:t>www.uom.gr/assets/site/public/nodes/12186/18285-odigies_ellinon_exoteriku_2023.pdf</a:t>
            </a:r>
            <a:r>
              <a:rPr lang="en-US" sz="2400" dirty="0" smtClean="0">
                <a:solidFill>
                  <a:schemeClr val="tx1"/>
                </a:solidFill>
                <a:latin typeface="Tw Cen MT" panose="020B0602020104020603"/>
              </a:rPr>
              <a:t/>
            </a:r>
            <a:br>
              <a:rPr lang="en-US" sz="2400" dirty="0" smtClean="0">
                <a:solidFill>
                  <a:schemeClr val="tx1"/>
                </a:solidFill>
                <a:latin typeface="Tw Cen MT" panose="020B0602020104020603"/>
              </a:rPr>
            </a:br>
            <a:r>
              <a:rPr lang="en-US" sz="2400" dirty="0">
                <a:solidFill>
                  <a:schemeClr val="tx1"/>
                </a:solidFill>
                <a:latin typeface="Tw Cen MT" panose="020B0602020104020603"/>
              </a:rPr>
              <a:t/>
            </a:r>
            <a:br>
              <a:rPr lang="en-US" sz="2400" dirty="0">
                <a:solidFill>
                  <a:schemeClr val="tx1"/>
                </a:solidFill>
                <a:latin typeface="Tw Cen MT" panose="020B0602020104020603"/>
              </a:rPr>
            </a:br>
            <a:r>
              <a:rPr lang="en-US" sz="2400" dirty="0">
                <a:solidFill>
                  <a:schemeClr val="tx1"/>
                </a:solidFill>
                <a:latin typeface="Tw Cen MT" panose="020B0602020104020603"/>
                <a:hlinkClick r:id="rId9"/>
              </a:rPr>
              <a:t>https://</a:t>
            </a:r>
            <a:r>
              <a:rPr lang="en-US" sz="2400" dirty="0" smtClean="0">
                <a:solidFill>
                  <a:schemeClr val="tx1"/>
                </a:solidFill>
                <a:latin typeface="Tw Cen MT" panose="020B0602020104020603"/>
                <a:hlinkClick r:id="rId9"/>
              </a:rPr>
              <a:t>www.minedu.gov.gr/ellines-exoterikou-m/anakoinvseis-ell-ex/55974-18-07-23-ypovoli-ilektroniki-aitisi-symmetoxis-stis-eksetaseis-kai-mixanografikoy-deltiou-gia-tin-eisagogi-ellinon-tou-eksoterikoy-sti-g-vathmia-ekpaidefsi-etous-2025</a:t>
            </a:r>
            <a:r>
              <a:rPr lang="en-US" sz="2400" dirty="0" smtClean="0">
                <a:solidFill>
                  <a:schemeClr val="tx1"/>
                </a:solidFill>
                <a:latin typeface="Tw Cen MT" panose="020B0602020104020603"/>
              </a:rPr>
              <a:t> </a:t>
            </a:r>
            <a:r>
              <a:rPr lang="el-GR" sz="3200" dirty="0">
                <a:solidFill>
                  <a:schemeClr val="bg1"/>
                </a:solidFill>
              </a:rPr>
              <a:t/>
            </a:r>
            <a:br>
              <a:rPr lang="el-GR" sz="3200" dirty="0">
                <a:solidFill>
                  <a:schemeClr val="bg1"/>
                </a:solidFill>
              </a:rPr>
            </a:br>
            <a:r>
              <a:rPr lang="el-GR" sz="3200" dirty="0">
                <a:solidFill>
                  <a:schemeClr val="bg1"/>
                </a:solidFill>
              </a:rPr>
              <a:t/>
            </a:r>
            <a:br>
              <a:rPr lang="el-GR" sz="3200" dirty="0">
                <a:solidFill>
                  <a:schemeClr val="bg1"/>
                </a:solidFill>
              </a:rPr>
            </a:br>
            <a:r>
              <a:rPr lang="el-GR" sz="3200" dirty="0">
                <a:solidFill>
                  <a:schemeClr val="bg1"/>
                </a:solidFill>
              </a:rPr>
              <a:t/>
            </a:r>
            <a:br>
              <a:rPr lang="el-GR" sz="3200" dirty="0">
                <a:solidFill>
                  <a:schemeClr val="bg1"/>
                </a:solidFill>
              </a:rPr>
            </a:br>
            <a:r>
              <a:rPr lang="el-GR" sz="3200" dirty="0">
                <a:solidFill>
                  <a:schemeClr val="bg1"/>
                </a:solidFill>
              </a:rPr>
              <a:t/>
            </a:r>
            <a:br>
              <a:rPr lang="el-GR" sz="3200" dirty="0">
                <a:solidFill>
                  <a:schemeClr val="bg1"/>
                </a:solidFill>
              </a:rPr>
            </a:br>
            <a:r>
              <a:rPr lang="en-US" sz="3200" dirty="0">
                <a:solidFill>
                  <a:schemeClr val="tx1"/>
                </a:solidFill>
              </a:rPr>
              <a:t/>
            </a:r>
            <a:br>
              <a:rPr lang="en-US" sz="3200" dirty="0">
                <a:solidFill>
                  <a:schemeClr val="tx1"/>
                </a:solidFill>
              </a:rPr>
            </a:br>
            <a:r>
              <a:rPr lang="en-US" sz="3200" dirty="0">
                <a:solidFill>
                  <a:schemeClr val="tx1"/>
                </a:solidFill>
              </a:rPr>
              <a:t/>
            </a:r>
            <a:br>
              <a:rPr lang="en-US" sz="3200" dirty="0">
                <a:solidFill>
                  <a:schemeClr val="tx1"/>
                </a:solidFill>
              </a:rPr>
            </a:br>
            <a:r>
              <a:rPr lang="en-US" sz="3200" dirty="0">
                <a:solidFill>
                  <a:schemeClr val="tx1"/>
                </a:solidFill>
              </a:rPr>
              <a:t/>
            </a:r>
            <a:br>
              <a:rPr lang="en-US" sz="3200" dirty="0">
                <a:solidFill>
                  <a:schemeClr val="tx1"/>
                </a:solidFill>
              </a:rPr>
            </a:br>
            <a:r>
              <a:rPr lang="en-US" sz="3200" dirty="0">
                <a:solidFill>
                  <a:schemeClr val="tx1"/>
                </a:solidFill>
              </a:rPr>
              <a:t/>
            </a:r>
            <a:br>
              <a:rPr lang="en-US" sz="3200" dirty="0">
                <a:solidFill>
                  <a:schemeClr val="tx1"/>
                </a:solidFill>
              </a:rPr>
            </a:br>
            <a:r>
              <a:rPr lang="en-US" sz="3200" dirty="0">
                <a:solidFill>
                  <a:schemeClr val="tx1"/>
                </a:solidFill>
              </a:rPr>
              <a:t/>
            </a:r>
            <a:br>
              <a:rPr lang="en-US" sz="3200" dirty="0">
                <a:solidFill>
                  <a:schemeClr val="tx1"/>
                </a:solidFill>
              </a:rPr>
            </a:br>
            <a:r>
              <a:rPr lang="en-US" sz="3200" dirty="0">
                <a:solidFill>
                  <a:schemeClr val="tx1"/>
                </a:solidFill>
              </a:rPr>
              <a:t/>
            </a:r>
            <a:br>
              <a:rPr lang="en-US" sz="3200" dirty="0">
                <a:solidFill>
                  <a:schemeClr val="tx1"/>
                </a:solidFill>
              </a:rPr>
            </a:br>
            <a:r>
              <a:rPr lang="en-US" sz="3200" dirty="0">
                <a:solidFill>
                  <a:schemeClr val="bg1"/>
                </a:solidFill>
              </a:rPr>
              <a:t/>
            </a:r>
            <a:br>
              <a:rPr lang="en-US" sz="3200" dirty="0">
                <a:solidFill>
                  <a:schemeClr val="bg1"/>
                </a:solidFill>
              </a:rPr>
            </a:br>
            <a:r>
              <a:rPr lang="en-US" sz="3200" dirty="0">
                <a:solidFill>
                  <a:schemeClr val="bg1"/>
                </a:solidFill>
              </a:rPr>
              <a:t/>
            </a:r>
            <a:br>
              <a:rPr lang="en-US" sz="3200" dirty="0">
                <a:solidFill>
                  <a:schemeClr val="bg1"/>
                </a:solidFill>
              </a:rPr>
            </a:br>
            <a:r>
              <a:rPr lang="en-US" sz="3200" dirty="0">
                <a:solidFill>
                  <a:schemeClr val="bg1"/>
                </a:solidFill>
              </a:rPr>
              <a:t/>
            </a:r>
            <a:br>
              <a:rPr lang="en-US" sz="3200" dirty="0">
                <a:solidFill>
                  <a:schemeClr val="bg1"/>
                </a:solidFill>
              </a:rPr>
            </a:br>
            <a:r>
              <a:rPr lang="en-US" sz="3200" dirty="0">
                <a:solidFill>
                  <a:schemeClr val="bg1"/>
                </a:solidFill>
              </a:rPr>
              <a:t/>
            </a:r>
            <a:br>
              <a:rPr lang="en-US" sz="3200" dirty="0">
                <a:solidFill>
                  <a:schemeClr val="bg1"/>
                </a:solidFill>
              </a:rPr>
            </a:br>
            <a:r>
              <a:rPr lang="en-US" sz="3200" dirty="0">
                <a:solidFill>
                  <a:schemeClr val="bg1"/>
                </a:solidFill>
              </a:rPr>
              <a:t/>
            </a:r>
            <a:br>
              <a:rPr lang="en-US" sz="3200" dirty="0">
                <a:solidFill>
                  <a:schemeClr val="bg1"/>
                </a:solidFill>
              </a:rPr>
            </a:br>
            <a:r>
              <a:rPr lang="en-US" sz="3200" dirty="0">
                <a:solidFill>
                  <a:schemeClr val="bg1"/>
                </a:solidFill>
              </a:rPr>
              <a:t/>
            </a:r>
            <a:br>
              <a:rPr lang="en-US" sz="3200" dirty="0">
                <a:solidFill>
                  <a:schemeClr val="bg1"/>
                </a:solidFill>
              </a:rPr>
            </a:br>
            <a:r>
              <a:rPr lang="en-US" sz="3200" dirty="0">
                <a:solidFill>
                  <a:schemeClr val="bg1"/>
                </a:solidFill>
              </a:rPr>
              <a:t/>
            </a:r>
            <a:br>
              <a:rPr lang="en-US" sz="3200" dirty="0">
                <a:solidFill>
                  <a:schemeClr val="bg1"/>
                </a:solidFill>
              </a:rPr>
            </a:br>
            <a:r>
              <a:rPr lang="en-US" sz="3200" dirty="0">
                <a:solidFill>
                  <a:schemeClr val="bg1"/>
                </a:solidFill>
              </a:rPr>
              <a:t/>
            </a:r>
            <a:br>
              <a:rPr lang="en-US" sz="3200" dirty="0">
                <a:solidFill>
                  <a:schemeClr val="bg1"/>
                </a:solidFill>
              </a:rPr>
            </a:br>
            <a:r>
              <a:rPr lang="en-US" sz="3200" dirty="0">
                <a:solidFill>
                  <a:schemeClr val="bg1"/>
                </a:solidFill>
              </a:rPr>
              <a:t/>
            </a:r>
            <a:br>
              <a:rPr lang="en-US" sz="3200" dirty="0">
                <a:solidFill>
                  <a:schemeClr val="bg1"/>
                </a:solidFill>
              </a:rPr>
            </a:br>
            <a:r>
              <a:rPr lang="en-US" sz="3200" dirty="0">
                <a:solidFill>
                  <a:schemeClr val="bg1"/>
                </a:solidFill>
              </a:rPr>
              <a:t/>
            </a:r>
            <a:br>
              <a:rPr lang="en-US" sz="3200" dirty="0">
                <a:solidFill>
                  <a:schemeClr val="bg1"/>
                </a:solidFill>
              </a:rPr>
            </a:br>
            <a:r>
              <a:rPr lang="en-US" sz="3200" dirty="0">
                <a:solidFill>
                  <a:schemeClr val="bg1"/>
                </a:solidFill>
              </a:rPr>
              <a:t/>
            </a:r>
            <a:br>
              <a:rPr lang="en-US" sz="3200" dirty="0">
                <a:solidFill>
                  <a:schemeClr val="bg1"/>
                </a:solidFill>
              </a:rPr>
            </a:br>
            <a:r>
              <a:rPr lang="en-US" sz="3200" dirty="0">
                <a:solidFill>
                  <a:schemeClr val="bg1"/>
                </a:solidFill>
              </a:rPr>
              <a:t/>
            </a:r>
            <a:br>
              <a:rPr lang="en-US" sz="3200" dirty="0">
                <a:solidFill>
                  <a:schemeClr val="bg1"/>
                </a:solidFill>
              </a:rPr>
            </a:br>
            <a:r>
              <a:rPr lang="el-GR" sz="3200" dirty="0">
                <a:solidFill>
                  <a:schemeClr val="bg1"/>
                </a:solidFill>
              </a:rPr>
              <a:t/>
            </a:r>
            <a:br>
              <a:rPr lang="el-GR" sz="3200" dirty="0">
                <a:solidFill>
                  <a:schemeClr val="bg1"/>
                </a:solidFill>
              </a:rPr>
            </a:br>
            <a:r>
              <a:rPr lang="el-GR" sz="3200" dirty="0">
                <a:solidFill>
                  <a:schemeClr val="bg1"/>
                </a:solidFill>
              </a:rPr>
              <a:t/>
            </a:r>
            <a:br>
              <a:rPr lang="el-GR" sz="3200" dirty="0">
                <a:solidFill>
                  <a:schemeClr val="bg1"/>
                </a:solidFill>
              </a:rPr>
            </a:br>
            <a:r>
              <a:rPr lang="el-GR" sz="3200" dirty="0">
                <a:solidFill>
                  <a:schemeClr val="bg1"/>
                </a:solidFill>
              </a:rPr>
              <a:t/>
            </a:r>
            <a:br>
              <a:rPr lang="el-GR" sz="3200" dirty="0">
                <a:solidFill>
                  <a:schemeClr val="bg1"/>
                </a:solidFill>
              </a:rPr>
            </a:br>
            <a:r>
              <a:rPr lang="el-GR" sz="3200" dirty="0">
                <a:solidFill>
                  <a:schemeClr val="bg1"/>
                </a:solidFill>
              </a:rPr>
              <a:t/>
            </a:r>
            <a:br>
              <a:rPr lang="el-GR" sz="3200" dirty="0">
                <a:solidFill>
                  <a:schemeClr val="bg1"/>
                </a:solidFill>
              </a:rPr>
            </a:br>
            <a:r>
              <a:rPr lang="el-GR" sz="3200" dirty="0">
                <a:solidFill>
                  <a:schemeClr val="bg1"/>
                </a:solidFill>
              </a:rPr>
              <a:t/>
            </a:r>
            <a:br>
              <a:rPr lang="el-GR" sz="3200" dirty="0">
                <a:solidFill>
                  <a:schemeClr val="bg1"/>
                </a:solidFill>
              </a:rPr>
            </a:br>
            <a:r>
              <a:rPr lang="el-GR" sz="3200" dirty="0">
                <a:solidFill>
                  <a:schemeClr val="bg1"/>
                </a:solidFill>
              </a:rPr>
              <a:t/>
            </a:r>
            <a:br>
              <a:rPr lang="el-GR" sz="3200" dirty="0">
                <a:solidFill>
                  <a:schemeClr val="bg1"/>
                </a:solidFill>
              </a:rPr>
            </a:br>
            <a:r>
              <a:rPr lang="el-GR" sz="3200" dirty="0">
                <a:solidFill>
                  <a:schemeClr val="bg1"/>
                </a:solidFill>
              </a:rPr>
              <a:t/>
            </a:r>
            <a:br>
              <a:rPr lang="el-GR" sz="3200" dirty="0">
                <a:solidFill>
                  <a:schemeClr val="bg1"/>
                </a:solidFill>
              </a:rPr>
            </a:br>
            <a:r>
              <a:rPr lang="el-GR" sz="3200" dirty="0">
                <a:solidFill>
                  <a:schemeClr val="bg1"/>
                </a:solidFill>
              </a:rPr>
              <a:t/>
            </a:r>
            <a:br>
              <a:rPr lang="el-GR" sz="3200" dirty="0">
                <a:solidFill>
                  <a:schemeClr val="bg1"/>
                </a:solidFill>
              </a:rPr>
            </a:br>
            <a:r>
              <a:rPr lang="el-GR" sz="3200" b="1" dirty="0" err="1">
                <a:solidFill>
                  <a:schemeClr val="bg1"/>
                </a:solidFill>
              </a:rPr>
              <a:t>Χρησιμες</a:t>
            </a:r>
            <a:r>
              <a:rPr lang="el-GR" sz="3200" b="1" dirty="0">
                <a:solidFill>
                  <a:schemeClr val="bg1"/>
                </a:solidFill>
              </a:rPr>
              <a:t> </a:t>
            </a:r>
            <a:r>
              <a:rPr lang="el-GR" sz="3200" b="1" dirty="0" err="1">
                <a:solidFill>
                  <a:schemeClr val="bg1"/>
                </a:solidFill>
              </a:rPr>
              <a:t>ιστοσελιδεσ</a:t>
            </a:r>
            <a:r>
              <a:rPr lang="el-GR" sz="3200" dirty="0">
                <a:solidFill>
                  <a:schemeClr val="bg1"/>
                </a:solidFill>
              </a:rPr>
              <a:t/>
            </a:r>
            <a:br>
              <a:rPr lang="el-GR" sz="3200" dirty="0">
                <a:solidFill>
                  <a:schemeClr val="bg1"/>
                </a:solidFill>
              </a:rPr>
            </a:br>
            <a:r>
              <a:rPr lang="el-GR" sz="3200" dirty="0">
                <a:solidFill>
                  <a:schemeClr val="bg1"/>
                </a:solidFill>
              </a:rPr>
              <a:t/>
            </a:r>
            <a:br>
              <a:rPr lang="el-GR" sz="3200" dirty="0">
                <a:solidFill>
                  <a:schemeClr val="bg1"/>
                </a:solidFill>
              </a:rPr>
            </a:br>
            <a:r>
              <a:rPr lang="el-GR" sz="3200" dirty="0">
                <a:solidFill>
                  <a:schemeClr val="bg1"/>
                </a:solidFill>
              </a:rPr>
              <a:t>- </a:t>
            </a:r>
            <a:r>
              <a:rPr lang="el-GR" sz="3200" cap="none" dirty="0">
                <a:solidFill>
                  <a:schemeClr val="bg1"/>
                </a:solidFill>
              </a:rPr>
              <a:t>Υπουργείο Παιδείας και Θρησκευμάτων: </a:t>
            </a:r>
            <a:r>
              <a:rPr lang="en-US" sz="3200" cap="none" dirty="0">
                <a:solidFill>
                  <a:schemeClr val="bg1"/>
                </a:solidFill>
                <a:hlinkClick r:id="rId3"/>
              </a:rPr>
              <a:t>www.minedu.gov.gr</a:t>
            </a:r>
            <a:r>
              <a:rPr lang="el-GR" sz="3200" cap="none" dirty="0">
                <a:solidFill>
                  <a:schemeClr val="bg1"/>
                </a:solidFill>
              </a:rPr>
              <a:t/>
            </a:r>
            <a:br>
              <a:rPr lang="el-GR" sz="3200" cap="none" dirty="0">
                <a:solidFill>
                  <a:schemeClr val="bg1"/>
                </a:solidFill>
              </a:rPr>
            </a:br>
            <a:r>
              <a:rPr lang="el-GR" sz="3200" cap="none" dirty="0">
                <a:solidFill>
                  <a:schemeClr val="bg1"/>
                </a:solidFill>
              </a:rPr>
              <a:t>- Γενικό Επιτελείο Εθνικής Άμυνας: </a:t>
            </a:r>
            <a:r>
              <a:rPr lang="el-GR" sz="2000" dirty="0"/>
              <a:t>  </a:t>
            </a:r>
            <a:r>
              <a:rPr lang="en-US" cap="none" dirty="0">
                <a:solidFill>
                  <a:schemeClr val="bg1"/>
                </a:solidFill>
                <a:hlinkClick r:id="rId4"/>
              </a:rPr>
              <a:t>www.geetha.mil.gr</a:t>
            </a:r>
            <a:r>
              <a:rPr lang="en-US" sz="3200" cap="none" dirty="0">
                <a:solidFill>
                  <a:schemeClr val="bg1"/>
                </a:solidFill>
              </a:rPr>
              <a:t/>
            </a:r>
            <a:br>
              <a:rPr lang="en-US" sz="3200" cap="none" dirty="0">
                <a:solidFill>
                  <a:schemeClr val="bg1"/>
                </a:solidFill>
              </a:rPr>
            </a:br>
            <a:r>
              <a:rPr lang="el-GR" sz="3200" cap="none" dirty="0">
                <a:solidFill>
                  <a:schemeClr val="bg1"/>
                </a:solidFill>
              </a:rPr>
              <a:t>- Ελληνική Αστυνομία: </a:t>
            </a:r>
            <a:r>
              <a:rPr lang="en-US" sz="3200" cap="none" dirty="0">
                <a:solidFill>
                  <a:schemeClr val="bg1"/>
                </a:solidFill>
                <a:hlinkClick r:id="rId5"/>
              </a:rPr>
              <a:t>www.hellenicpolice.gr</a:t>
            </a:r>
            <a:r>
              <a:rPr lang="en-US" sz="3200" cap="none" dirty="0">
                <a:solidFill>
                  <a:schemeClr val="bg1"/>
                </a:solidFill>
              </a:rPr>
              <a:t> </a:t>
            </a:r>
            <a:r>
              <a:rPr lang="el-GR" sz="3200" cap="none" dirty="0">
                <a:solidFill>
                  <a:schemeClr val="bg1"/>
                </a:solidFill>
              </a:rPr>
              <a:t>και </a:t>
            </a:r>
            <a:r>
              <a:rPr lang="en-US" sz="3200" cap="none" dirty="0">
                <a:solidFill>
                  <a:schemeClr val="bg1"/>
                </a:solidFill>
                <a:hlinkClick r:id="rId6"/>
              </a:rPr>
              <a:t>www.astynomia.gr</a:t>
            </a:r>
            <a:r>
              <a:rPr lang="el-GR" sz="3200" cap="none" dirty="0">
                <a:solidFill>
                  <a:schemeClr val="bg1"/>
                </a:solidFill>
              </a:rPr>
              <a:t/>
            </a:r>
            <a:br>
              <a:rPr lang="el-GR" sz="3200" cap="none" dirty="0">
                <a:solidFill>
                  <a:schemeClr val="bg1"/>
                </a:solidFill>
              </a:rPr>
            </a:br>
            <a:r>
              <a:rPr lang="el-GR" sz="3200" cap="none" dirty="0">
                <a:solidFill>
                  <a:schemeClr val="bg1"/>
                </a:solidFill>
              </a:rPr>
              <a:t>- Ελληνική Πρεσβεία στην Κύπρο:</a:t>
            </a:r>
            <a:br>
              <a:rPr lang="el-GR" sz="3200" cap="none" dirty="0">
                <a:solidFill>
                  <a:schemeClr val="bg1"/>
                </a:solidFill>
              </a:rPr>
            </a:br>
            <a:r>
              <a:rPr lang="el-GR" sz="3200" cap="none" dirty="0">
                <a:solidFill>
                  <a:schemeClr val="bg1"/>
                </a:solidFill>
              </a:rPr>
              <a:t> </a:t>
            </a:r>
            <a:r>
              <a:rPr lang="en-GB" sz="3200" cap="none" dirty="0">
                <a:solidFill>
                  <a:srgbClr val="92D050"/>
                </a:solidFill>
                <a:hlinkClick r:id="rId7"/>
              </a:rPr>
              <a:t>https://www.mfa.gr/cyprus/presveia</a:t>
            </a:r>
            <a:r>
              <a:rPr lang="el-GR" sz="3200" cap="none" dirty="0">
                <a:solidFill>
                  <a:srgbClr val="92D050"/>
                </a:solidFill>
              </a:rPr>
              <a:t/>
            </a:r>
            <a:br>
              <a:rPr lang="el-GR" sz="3200" cap="none" dirty="0">
                <a:solidFill>
                  <a:srgbClr val="92D050"/>
                </a:solidFill>
              </a:rPr>
            </a:br>
            <a:r>
              <a:rPr lang="el-GR" sz="3200" cap="none" dirty="0">
                <a:solidFill>
                  <a:schemeClr val="bg1"/>
                </a:solidFill>
              </a:rPr>
              <a:t>- Οδηγίες για την Εισαγωγή στην Τριτοβάθμια Εκπαίδευση Ελλήνων του Εξωτερικού</a:t>
            </a:r>
            <a:r>
              <a:rPr lang="en-US" sz="3200" cap="none" dirty="0">
                <a:solidFill>
                  <a:schemeClr val="bg1"/>
                </a:solidFill>
              </a:rPr>
              <a:t> </a:t>
            </a:r>
            <a:r>
              <a:rPr lang="el-GR" sz="3200" u="sng" cap="none" dirty="0">
                <a:solidFill>
                  <a:schemeClr val="bg1"/>
                </a:solidFill>
              </a:rPr>
              <a:t>για το έτος 2023-2024</a:t>
            </a:r>
            <a:r>
              <a:rPr lang="el-GR" sz="3200" cap="none" dirty="0">
                <a:solidFill>
                  <a:schemeClr val="bg1"/>
                </a:solidFill>
              </a:rPr>
              <a:t>: </a:t>
            </a:r>
            <a:r>
              <a:rPr lang="en-US" sz="2400" cap="none" dirty="0">
                <a:solidFill>
                  <a:schemeClr val="bg1"/>
                </a:solidFill>
                <a:hlinkClick r:id="rId8"/>
              </a:rPr>
              <a:t>https://www.uom.gr/assets/site/public/nodes/12186/18285-odigies_ellinon_exoteriku_2023.pdf</a:t>
            </a:r>
            <a:r>
              <a:rPr lang="el-GR" sz="2400" cap="none" dirty="0">
                <a:solidFill>
                  <a:schemeClr val="bg1"/>
                </a:solidFill>
              </a:rPr>
              <a:t> </a:t>
            </a:r>
            <a:r>
              <a:rPr lang="el-GR" sz="3200" cap="none" dirty="0">
                <a:solidFill>
                  <a:srgbClr val="92D050"/>
                </a:solidFill>
              </a:rPr>
              <a:t/>
            </a:r>
            <a:br>
              <a:rPr lang="el-GR" sz="3200" cap="none" dirty="0">
                <a:solidFill>
                  <a:srgbClr val="92D050"/>
                </a:solidFill>
              </a:rPr>
            </a:br>
            <a:r>
              <a:rPr lang="el-GR" sz="3200" cap="none" dirty="0">
                <a:solidFill>
                  <a:srgbClr val="92D050"/>
                </a:solidFill>
              </a:rPr>
              <a:t/>
            </a:r>
            <a:br>
              <a:rPr lang="el-GR" sz="3200" cap="none" dirty="0">
                <a:solidFill>
                  <a:srgbClr val="92D050"/>
                </a:solidFill>
              </a:rPr>
            </a:br>
            <a:r>
              <a:rPr lang="el-GR" sz="3200" cap="none" dirty="0">
                <a:solidFill>
                  <a:schemeClr val="bg1"/>
                </a:solidFill>
              </a:rPr>
              <a:t/>
            </a:r>
            <a:br>
              <a:rPr lang="el-GR" sz="3200" cap="none" dirty="0">
                <a:solidFill>
                  <a:schemeClr val="bg1"/>
                </a:solidFill>
              </a:rPr>
            </a:br>
            <a:r>
              <a:rPr lang="el-GR" sz="3200" cap="none" dirty="0">
                <a:solidFill>
                  <a:schemeClr val="bg1"/>
                </a:solidFill>
              </a:rPr>
              <a:t/>
            </a:r>
            <a:br>
              <a:rPr lang="el-GR" sz="3200" cap="none" dirty="0">
                <a:solidFill>
                  <a:schemeClr val="bg1"/>
                </a:solidFill>
              </a:rPr>
            </a:br>
            <a:r>
              <a:rPr lang="en-US" sz="3200" cap="none" dirty="0">
                <a:solidFill>
                  <a:schemeClr val="bg1"/>
                </a:solidFill>
              </a:rPr>
              <a:t/>
            </a:r>
            <a:br>
              <a:rPr lang="en-US" sz="3200" cap="none" dirty="0">
                <a:solidFill>
                  <a:schemeClr val="bg1"/>
                </a:solidFill>
              </a:rPr>
            </a:br>
            <a:r>
              <a:rPr lang="en-US" sz="3200" cap="none" dirty="0">
                <a:solidFill>
                  <a:schemeClr val="bg1"/>
                </a:solidFill>
              </a:rPr>
              <a:t/>
            </a:r>
            <a:br>
              <a:rPr lang="en-US" sz="3200" cap="none" dirty="0">
                <a:solidFill>
                  <a:schemeClr val="bg1"/>
                </a:solidFill>
              </a:rPr>
            </a:br>
            <a:r>
              <a:rPr lang="en-US" sz="3200" cap="none" dirty="0">
                <a:solidFill>
                  <a:schemeClr val="bg1"/>
                </a:solidFill>
              </a:rPr>
              <a:t/>
            </a:r>
            <a:br>
              <a:rPr lang="en-US" sz="3200" cap="none" dirty="0">
                <a:solidFill>
                  <a:schemeClr val="bg1"/>
                </a:solidFill>
              </a:rPr>
            </a:br>
            <a:r>
              <a:rPr lang="en-US" sz="3200" cap="none" dirty="0">
                <a:solidFill>
                  <a:schemeClr val="bg1"/>
                </a:solidFill>
              </a:rPr>
              <a:t/>
            </a:r>
            <a:br>
              <a:rPr lang="en-US" sz="3200" cap="none" dirty="0">
                <a:solidFill>
                  <a:schemeClr val="bg1"/>
                </a:solidFill>
              </a:rPr>
            </a:br>
            <a:r>
              <a:rPr lang="en-US" sz="3200" cap="none" dirty="0">
                <a:solidFill>
                  <a:schemeClr val="bg1"/>
                </a:solidFill>
              </a:rPr>
              <a:t/>
            </a:r>
            <a:br>
              <a:rPr lang="en-US" sz="3200" cap="none" dirty="0">
                <a:solidFill>
                  <a:schemeClr val="bg1"/>
                </a:solidFill>
              </a:rPr>
            </a:br>
            <a:r>
              <a:rPr lang="en-US" sz="3200" cap="none" dirty="0">
                <a:solidFill>
                  <a:schemeClr val="bg1"/>
                </a:solidFill>
              </a:rPr>
              <a:t/>
            </a:r>
            <a:br>
              <a:rPr lang="en-US" sz="3200" cap="none" dirty="0">
                <a:solidFill>
                  <a:schemeClr val="bg1"/>
                </a:solidFill>
              </a:rPr>
            </a:br>
            <a:r>
              <a:rPr lang="en-US" sz="3200" cap="none" dirty="0">
                <a:solidFill>
                  <a:schemeClr val="bg1"/>
                </a:solidFill>
              </a:rPr>
              <a:t/>
            </a:r>
            <a:br>
              <a:rPr lang="en-US" sz="3200" cap="none" dirty="0">
                <a:solidFill>
                  <a:schemeClr val="bg1"/>
                </a:solidFill>
              </a:rPr>
            </a:br>
            <a:r>
              <a:rPr lang="en-US" sz="3200" cap="none" dirty="0">
                <a:solidFill>
                  <a:schemeClr val="bg1"/>
                </a:solidFill>
              </a:rPr>
              <a:t/>
            </a:r>
            <a:br>
              <a:rPr lang="en-US" sz="3200" cap="none" dirty="0">
                <a:solidFill>
                  <a:schemeClr val="bg1"/>
                </a:solidFill>
              </a:rPr>
            </a:br>
            <a:r>
              <a:rPr lang="en-US" sz="3200" cap="none" dirty="0">
                <a:solidFill>
                  <a:schemeClr val="bg1"/>
                </a:solidFill>
              </a:rPr>
              <a:t/>
            </a:r>
            <a:br>
              <a:rPr lang="en-US" sz="3200" cap="none" dirty="0">
                <a:solidFill>
                  <a:schemeClr val="bg1"/>
                </a:solidFill>
              </a:rPr>
            </a:br>
            <a:r>
              <a:rPr lang="en-US" sz="3200" cap="none" dirty="0">
                <a:solidFill>
                  <a:schemeClr val="bg1"/>
                </a:solidFill>
              </a:rPr>
              <a:t/>
            </a:r>
            <a:br>
              <a:rPr lang="en-US" sz="3200" cap="none" dirty="0">
                <a:solidFill>
                  <a:schemeClr val="bg1"/>
                </a:solidFill>
              </a:rPr>
            </a:br>
            <a:r>
              <a:rPr lang="en-US" sz="3200" cap="none" dirty="0">
                <a:solidFill>
                  <a:schemeClr val="bg1"/>
                </a:solidFill>
              </a:rPr>
              <a:t/>
            </a:r>
            <a:br>
              <a:rPr lang="en-US" sz="3200" cap="none" dirty="0">
                <a:solidFill>
                  <a:schemeClr val="bg1"/>
                </a:solidFill>
              </a:rPr>
            </a:br>
            <a:r>
              <a:rPr lang="el-GR" sz="3200" dirty="0">
                <a:solidFill>
                  <a:schemeClr val="bg1"/>
                </a:solidFill>
              </a:rPr>
              <a:t/>
            </a:r>
            <a:br>
              <a:rPr lang="el-GR" sz="3200" dirty="0">
                <a:solidFill>
                  <a:schemeClr val="bg1"/>
                </a:solidFill>
              </a:rPr>
            </a:br>
            <a:r>
              <a:rPr lang="el-GR" sz="3200" dirty="0">
                <a:solidFill>
                  <a:schemeClr val="bg1"/>
                </a:solidFill>
              </a:rPr>
              <a:t/>
            </a:r>
            <a:br>
              <a:rPr lang="el-GR" sz="3200" dirty="0">
                <a:solidFill>
                  <a:schemeClr val="bg1"/>
                </a:solidFill>
              </a:rPr>
            </a:br>
            <a:r>
              <a:rPr lang="el-GR" sz="3200" dirty="0">
                <a:solidFill>
                  <a:schemeClr val="bg1"/>
                </a:solidFill>
              </a:rPr>
              <a:t/>
            </a:r>
            <a:br>
              <a:rPr lang="el-GR" sz="3200" dirty="0">
                <a:solidFill>
                  <a:schemeClr val="bg1"/>
                </a:solidFill>
              </a:rPr>
            </a:br>
            <a:r>
              <a:rPr lang="el-GR" sz="3200" dirty="0">
                <a:solidFill>
                  <a:schemeClr val="bg1"/>
                </a:solidFill>
              </a:rPr>
              <a:t/>
            </a:r>
            <a:br>
              <a:rPr lang="el-GR" sz="3200" dirty="0">
                <a:solidFill>
                  <a:schemeClr val="bg1"/>
                </a:solidFill>
              </a:rPr>
            </a:br>
            <a:r>
              <a:rPr lang="el-GR" sz="3200" dirty="0">
                <a:solidFill>
                  <a:schemeClr val="bg1"/>
                </a:solidFill>
              </a:rPr>
              <a:t/>
            </a:r>
            <a:br>
              <a:rPr lang="el-GR" sz="3200" dirty="0">
                <a:solidFill>
                  <a:schemeClr val="bg1"/>
                </a:solidFill>
              </a:rPr>
            </a:br>
            <a:r>
              <a:rPr lang="el-GR" sz="3200" dirty="0">
                <a:solidFill>
                  <a:schemeClr val="bg1"/>
                </a:solidFill>
              </a:rPr>
              <a:t/>
            </a:r>
            <a:br>
              <a:rPr lang="el-GR" sz="3200" dirty="0">
                <a:solidFill>
                  <a:schemeClr val="bg1"/>
                </a:solidFill>
              </a:rPr>
            </a:br>
            <a:endParaRPr lang="en-US" sz="3200" dirty="0">
              <a:solidFill>
                <a:schemeClr val="bg1"/>
              </a:solidFill>
            </a:endParaRPr>
          </a:p>
        </p:txBody>
      </p:sp>
      <p:sp>
        <p:nvSpPr>
          <p:cNvPr id="3" name="Footer Placeholder 2">
            <a:extLst>
              <a:ext uri="{FF2B5EF4-FFF2-40B4-BE49-F238E27FC236}">
                <a16:creationId xmlns:a16="http://schemas.microsoft.com/office/drawing/2014/main" id="{9D629D32-9319-4379-B338-7484ACA08FCE}"/>
              </a:ext>
            </a:extLst>
          </p:cNvPr>
          <p:cNvSpPr>
            <a:spLocks noGrp="1"/>
          </p:cNvSpPr>
          <p:nvPr>
            <p:ph type="ftr" sz="quarter" idx="11"/>
          </p:nvPr>
        </p:nvSpPr>
        <p:spPr>
          <a:xfrm flipH="1">
            <a:off x="9054788" y="6133171"/>
            <a:ext cx="2207943" cy="133814"/>
          </a:xfrm>
        </p:spPr>
        <p:txBody>
          <a:bodyPr/>
          <a:lstStyle/>
          <a:p>
            <a:r>
              <a:rPr lang="el-GR" smtClean="0"/>
              <a:t>ΥΣΕΑ, 5 Φεβρουαρίου 2024</a:t>
            </a:r>
            <a:endParaRPr lang="en-GB" dirty="0"/>
          </a:p>
        </p:txBody>
      </p:sp>
      <p:pic>
        <p:nvPicPr>
          <p:cNvPr id="4" name="Picture 3"/>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10587615" y="135685"/>
            <a:ext cx="1484642" cy="1470925"/>
          </a:xfrm>
          <a:prstGeom prst="rect">
            <a:avLst/>
          </a:prstGeom>
        </p:spPr>
      </p:pic>
    </p:spTree>
    <p:extLst>
      <p:ext uri="{BB962C8B-B14F-4D97-AF65-F5344CB8AC3E}">
        <p14:creationId xmlns:p14="http://schemas.microsoft.com/office/powerpoint/2010/main" val="22947535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6702" y="-355904"/>
            <a:ext cx="10649415" cy="758283"/>
          </a:xfrm>
        </p:spPr>
        <p:txBody>
          <a:bodyPr>
            <a:normAutofit fontScale="90000"/>
          </a:bodyPr>
          <a:lstStyle/>
          <a:p>
            <a:r>
              <a:rPr lang="el-GR"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l-GR"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l-GR" sz="3100" b="1" cap="none" dirty="0">
                <a:solidFill>
                  <a:schemeClr val="tx1"/>
                </a:solidFill>
                <a:latin typeface="Arial" pitchFamily="34" charset="0"/>
                <a:cs typeface="Arial" pitchFamily="34" charset="0"/>
              </a:rPr>
              <a:t>ΕΙΔΙΚΕΣ ΚΑΤΗΓΟΡΙΕΣ ΕΛΛΗΝΩΝ ΤΟΥ ΕΞΩΤΕΡΙΚΟΥ (1)</a:t>
            </a:r>
            <a:r>
              <a:rPr lang="el-GR" altLang="en-US" sz="3100" b="1" cap="none" dirty="0">
                <a:solidFill>
                  <a:schemeClr val="tx1"/>
                </a:solidFill>
                <a:latin typeface="Arial" pitchFamily="34" charset="0"/>
                <a:cs typeface="Arial" pitchFamily="34" charset="0"/>
              </a:rPr>
              <a:t>:</a:t>
            </a:r>
            <a:r>
              <a:rPr lang="el-GR" altLang="en-US" sz="3100" b="1" cap="none" dirty="0">
                <a:solidFill>
                  <a:srgbClr val="134770"/>
                </a:solidFill>
                <a:latin typeface="Arial" pitchFamily="34" charset="0"/>
                <a:cs typeface="Arial" pitchFamily="34" charset="0"/>
              </a:rPr>
              <a:t/>
            </a:r>
            <a:br>
              <a:rPr lang="el-GR" altLang="en-US" sz="3100" b="1" cap="none" dirty="0">
                <a:solidFill>
                  <a:srgbClr val="134770"/>
                </a:solidFill>
                <a:latin typeface="Arial" pitchFamily="34" charset="0"/>
                <a:cs typeface="Arial" pitchFamily="34" charset="0"/>
              </a:rPr>
            </a:br>
            <a:endParaRPr lang="en-US" sz="3100" dirty="0">
              <a:solidFill>
                <a:srgbClr val="134770"/>
              </a:solidFill>
            </a:endParaRPr>
          </a:p>
        </p:txBody>
      </p:sp>
      <p:sp>
        <p:nvSpPr>
          <p:cNvPr id="3" name="Content Placeholder 2"/>
          <p:cNvSpPr>
            <a:spLocks noGrp="1"/>
          </p:cNvSpPr>
          <p:nvPr>
            <p:ph idx="1"/>
          </p:nvPr>
        </p:nvSpPr>
        <p:spPr>
          <a:xfrm>
            <a:off x="167268" y="1427356"/>
            <a:ext cx="11151220" cy="5196468"/>
          </a:xfrm>
        </p:spPr>
        <p:txBody>
          <a:bodyPr>
            <a:normAutofit/>
          </a:bodyPr>
          <a:lstStyle/>
          <a:p>
            <a:pPr algn="just"/>
            <a:r>
              <a:rPr lang="el-GR" sz="2200" b="1" dirty="0">
                <a:solidFill>
                  <a:schemeClr val="tx1"/>
                </a:solidFill>
                <a:latin typeface="Arial" panose="020B0604020202020204" pitchFamily="34" charset="0"/>
                <a:cs typeface="Arial" panose="020B0604020202020204" pitchFamily="34" charset="0"/>
              </a:rPr>
              <a:t>ΚΑΤΗΓΟΡΙΑ 1*: Τέκνα Ελλήνων του Εξωτερικού Απόφοιτοι Ελληνικών Λυκείων</a:t>
            </a:r>
            <a:endParaRPr lang="en-GB" sz="2200" b="1" dirty="0">
              <a:solidFill>
                <a:schemeClr val="tx1"/>
              </a:solidFill>
              <a:latin typeface="Arial" panose="020B0604020202020204" pitchFamily="34" charset="0"/>
              <a:cs typeface="Arial" panose="020B0604020202020204" pitchFamily="34" charset="0"/>
            </a:endParaRPr>
          </a:p>
          <a:p>
            <a:pPr algn="just"/>
            <a:r>
              <a:rPr lang="el-GR" sz="2200" b="1" dirty="0">
                <a:solidFill>
                  <a:schemeClr val="tx1"/>
                </a:solidFill>
                <a:latin typeface="Arial" panose="020B0604020202020204" pitchFamily="34" charset="0"/>
                <a:cs typeface="Arial" panose="020B0604020202020204" pitchFamily="34" charset="0"/>
              </a:rPr>
              <a:t>ΚΑΤΗΓΟΡΙΑ 2*: Τέκνα Ελλήνων Υπαλλήλων Αποσπασμένων σε Ελληνικές Δημόσιες Υπηρεσίες στο Εξωτερικό ή σε Διεθνείς Οργανισμούς στους οποίους μετέχει και η Ελλάδα, Απόφοιτοι Ελληνικών Λυκείων</a:t>
            </a:r>
            <a:endParaRPr lang="en-GB" sz="2200" b="1" dirty="0">
              <a:solidFill>
                <a:schemeClr val="tx1"/>
              </a:solidFill>
              <a:latin typeface="Arial" panose="020B0604020202020204" pitchFamily="34" charset="0"/>
              <a:cs typeface="Arial" panose="020B0604020202020204" pitchFamily="34" charset="0"/>
            </a:endParaRPr>
          </a:p>
          <a:p>
            <a:pPr algn="just"/>
            <a:r>
              <a:rPr lang="el-GR" sz="2200" b="1" dirty="0">
                <a:solidFill>
                  <a:schemeClr val="tx1"/>
                </a:solidFill>
                <a:latin typeface="Arial" panose="020B0604020202020204" pitchFamily="34" charset="0"/>
                <a:cs typeface="Arial" panose="020B0604020202020204" pitchFamily="34" charset="0"/>
              </a:rPr>
              <a:t>ΚΑΤΗΓΟΡΙΑ 3*: Έλληνες Απόφοιτοι Ξένων </a:t>
            </a:r>
            <a:r>
              <a:rPr lang="el-GR" sz="2200" b="1" dirty="0" smtClean="0">
                <a:solidFill>
                  <a:schemeClr val="tx1"/>
                </a:solidFill>
                <a:latin typeface="Arial" panose="020B0604020202020204" pitchFamily="34" charset="0"/>
                <a:cs typeface="Arial" panose="020B0604020202020204" pitchFamily="34" charset="0"/>
              </a:rPr>
              <a:t>Λυκείων </a:t>
            </a:r>
            <a:r>
              <a:rPr lang="el-GR" sz="2200" b="1" dirty="0">
                <a:solidFill>
                  <a:schemeClr val="tx1"/>
                </a:solidFill>
                <a:latin typeface="Arial" panose="020B0604020202020204" pitchFamily="34" charset="0"/>
                <a:cs typeface="Arial" panose="020B0604020202020204" pitchFamily="34" charset="0"/>
              </a:rPr>
              <a:t>ή Αντίστοιχων Σχολείων  που λειτουργεί στο Εξωτερικό  (Με πρόγραμμα Σπουδών χώρας-μέλους της Ευρωπαϊκής Ένωσης)</a:t>
            </a:r>
          </a:p>
          <a:p>
            <a:pPr algn="just"/>
            <a:r>
              <a:rPr lang="el-GR" sz="2200" b="1" dirty="0">
                <a:solidFill>
                  <a:schemeClr val="tx1"/>
                </a:solidFill>
                <a:latin typeface="Arial" panose="020B0604020202020204" pitchFamily="34" charset="0"/>
                <a:cs typeface="Arial" panose="020B0604020202020204" pitchFamily="34" charset="0"/>
              </a:rPr>
              <a:t>ΚΑΤΗΓΟΡΙΑ 4: </a:t>
            </a:r>
            <a:r>
              <a:rPr lang="el-GR" sz="2200" b="1" u="sng" dirty="0">
                <a:solidFill>
                  <a:schemeClr val="tx1"/>
                </a:solidFill>
                <a:latin typeface="Arial" panose="020B0604020202020204" pitchFamily="34" charset="0"/>
                <a:cs typeface="Arial" panose="020B0604020202020204" pitchFamily="34" charset="0"/>
              </a:rPr>
              <a:t>Έλληνες Απόφοιτοι Κυπριακών Λυκείων που λειτουργούν στην Κύπρο (Με πρόγραμμα σπουδών της Κυπριακής Δημοκρατίας)</a:t>
            </a:r>
          </a:p>
          <a:p>
            <a:pPr algn="just"/>
            <a:r>
              <a:rPr lang="el-GR" sz="2200" b="1" dirty="0">
                <a:solidFill>
                  <a:schemeClr val="tx1"/>
                </a:solidFill>
                <a:latin typeface="Arial" panose="020B0604020202020204" pitchFamily="34" charset="0"/>
                <a:cs typeface="Arial" panose="020B0604020202020204" pitchFamily="34" charset="0"/>
              </a:rPr>
              <a:t>ΚΑΤΗΓΟΡΙΑ 5*: Έλληνες Απόφοιτοι Ξένων Λυκείων ή Αντίστοιχων Σχολείων που λειτουργούν στο Εξωτερικό (Με πρόγραμμα Σπουδών χώρας που δεν είναι μέλος της Ευρωπαϊκής Ένωσης)</a:t>
            </a:r>
          </a:p>
          <a:p>
            <a:pPr marL="0" indent="0" algn="just">
              <a:buNone/>
            </a:pPr>
            <a:r>
              <a:rPr lang="el-GR" sz="1900" b="1" dirty="0">
                <a:solidFill>
                  <a:schemeClr val="tx1"/>
                </a:solidFill>
                <a:latin typeface="Arial" panose="020B0604020202020204" pitchFamily="34" charset="0"/>
                <a:cs typeface="Arial" panose="020B0604020202020204" pitchFamily="34" charset="0"/>
              </a:rPr>
              <a:t>* Βλέπε Παράρτημα</a:t>
            </a:r>
            <a:endParaRPr lang="en-US" sz="1900" dirty="0">
              <a:solidFill>
                <a:schemeClr val="tx1"/>
              </a:solidFill>
              <a:latin typeface="Arial" panose="020B0604020202020204" pitchFamily="34" charset="0"/>
              <a:cs typeface="Arial" panose="020B0604020202020204" pitchFamily="34" charset="0"/>
            </a:endParaRPr>
          </a:p>
          <a:p>
            <a:endParaRPr lang="en-US" dirty="0"/>
          </a:p>
          <a:p>
            <a:endParaRPr lang="en-US" dirty="0"/>
          </a:p>
          <a:p>
            <a:endParaRPr lang="en-US" dirty="0"/>
          </a:p>
        </p:txBody>
      </p:sp>
      <p:sp>
        <p:nvSpPr>
          <p:cNvPr id="4" name="Footer Placeholder 3"/>
          <p:cNvSpPr>
            <a:spLocks noGrp="1"/>
          </p:cNvSpPr>
          <p:nvPr>
            <p:ph type="ftr" sz="quarter" idx="11"/>
          </p:nvPr>
        </p:nvSpPr>
        <p:spPr>
          <a:xfrm flipH="1">
            <a:off x="10125306" y="6345044"/>
            <a:ext cx="1918009" cy="278780"/>
          </a:xfrm>
        </p:spPr>
        <p:txBody>
          <a:bodyPr/>
          <a:lstStyle/>
          <a:p>
            <a:r>
              <a:rPr lang="el-GR" smtClean="0"/>
              <a:t>ΥΣΕΑ, 5 Φεβρουαρίου 2024</a:t>
            </a:r>
            <a:endParaRPr lang="en-GB" dirty="0"/>
          </a:p>
        </p:txBody>
      </p:sp>
      <p:pic>
        <p:nvPicPr>
          <p:cNvPr id="5" name="Picture 4"/>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587615" y="135685"/>
            <a:ext cx="1484642" cy="1470925"/>
          </a:xfrm>
          <a:prstGeom prst="rect">
            <a:avLst/>
          </a:prstGeom>
        </p:spPr>
      </p:pic>
    </p:spTree>
    <p:extLst>
      <p:ext uri="{BB962C8B-B14F-4D97-AF65-F5344CB8AC3E}">
        <p14:creationId xmlns:p14="http://schemas.microsoft.com/office/powerpoint/2010/main" val="3554206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799" y="2341756"/>
            <a:ext cx="9218611" cy="2430966"/>
          </a:xfrm>
        </p:spPr>
        <p:txBody>
          <a:bodyPr>
            <a:normAutofit/>
          </a:bodyPr>
          <a:lstStyle/>
          <a:p>
            <a:pPr algn="ctr"/>
            <a:r>
              <a:rPr lang="el-GR" sz="4800" b="1" dirty="0" smtClean="0">
                <a:solidFill>
                  <a:schemeClr val="tx1"/>
                </a:solidFill>
              </a:rPr>
              <a:t>ΠΑΡΑΡΤΗΜΑ</a:t>
            </a:r>
            <a:endParaRPr lang="en-US" sz="4800" b="1" dirty="0">
              <a:solidFill>
                <a:schemeClr val="tx1"/>
              </a:solidFill>
            </a:endParaRPr>
          </a:p>
        </p:txBody>
      </p:sp>
      <p:sp>
        <p:nvSpPr>
          <p:cNvPr id="3" name="Footer Placeholder 2"/>
          <p:cNvSpPr>
            <a:spLocks noGrp="1"/>
          </p:cNvSpPr>
          <p:nvPr>
            <p:ph type="ftr" sz="quarter" idx="11"/>
          </p:nvPr>
        </p:nvSpPr>
        <p:spPr/>
        <p:txBody>
          <a:bodyPr/>
          <a:lstStyle/>
          <a:p>
            <a:r>
              <a:rPr lang="el-GR" smtClean="0"/>
              <a:t>ΥΣΕΑ, 5 Φεβρουαρίου 2024</a:t>
            </a:r>
            <a:endParaRPr lang="en-GB"/>
          </a:p>
        </p:txBody>
      </p:sp>
      <p:pic>
        <p:nvPicPr>
          <p:cNvPr id="4" name="Picture 3"/>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587615" y="135685"/>
            <a:ext cx="1484642" cy="1470925"/>
          </a:xfrm>
          <a:prstGeom prst="rect">
            <a:avLst/>
          </a:prstGeom>
        </p:spPr>
      </p:pic>
    </p:spTree>
    <p:extLst>
      <p:ext uri="{BB962C8B-B14F-4D97-AF65-F5344CB8AC3E}">
        <p14:creationId xmlns:p14="http://schemas.microsoft.com/office/powerpoint/2010/main" val="42031335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3406" y="358191"/>
            <a:ext cx="10802084" cy="1025912"/>
          </a:xfrm>
        </p:spPr>
        <p:txBody>
          <a:bodyPr>
            <a:normAutofit/>
          </a:bodyPr>
          <a:lstStyle/>
          <a:p>
            <a:r>
              <a:rPr lang="el-GR" sz="3200" b="1" dirty="0" smtClean="0">
                <a:solidFill>
                  <a:schemeClr val="tx1"/>
                </a:solidFill>
                <a:latin typeface="Arial" panose="020B0604020202020204" pitchFamily="34" charset="0"/>
                <a:cs typeface="Arial" panose="020B0604020202020204" pitchFamily="34" charset="0"/>
              </a:rPr>
              <a:t>ΠΑΡΑΡΤΗΜΑ</a:t>
            </a:r>
            <a:endParaRPr lang="en-US" sz="3200" b="1" dirty="0">
              <a:solidFill>
                <a:schemeClr val="tx1"/>
              </a:solidFill>
              <a:latin typeface="Arial" panose="020B0604020202020204" pitchFamily="34" charset="0"/>
              <a:cs typeface="Arial" panose="020B0604020202020204" pitchFamily="34" charset="0"/>
            </a:endParaRPr>
          </a:p>
        </p:txBody>
      </p:sp>
      <p:sp>
        <p:nvSpPr>
          <p:cNvPr id="3" name="Footer Placeholder 2"/>
          <p:cNvSpPr>
            <a:spLocks noGrp="1"/>
          </p:cNvSpPr>
          <p:nvPr>
            <p:ph type="ftr" sz="quarter" idx="11"/>
          </p:nvPr>
        </p:nvSpPr>
        <p:spPr>
          <a:xfrm>
            <a:off x="9779620" y="6065837"/>
            <a:ext cx="2029520" cy="491080"/>
          </a:xfrm>
        </p:spPr>
        <p:txBody>
          <a:bodyPr/>
          <a:lstStyle/>
          <a:p>
            <a:r>
              <a:rPr lang="el-GR" smtClean="0"/>
              <a:t>ΥΣΕΑ, 5 Φεβρουαρίου 2024</a:t>
            </a:r>
            <a:endParaRPr lang="en-GB" dirty="0"/>
          </a:p>
        </p:txBody>
      </p:sp>
      <p:sp>
        <p:nvSpPr>
          <p:cNvPr id="4" name="Rectangle 3"/>
          <p:cNvSpPr/>
          <p:nvPr/>
        </p:nvSpPr>
        <p:spPr>
          <a:xfrm>
            <a:off x="903249" y="1509652"/>
            <a:ext cx="9768468" cy="4430636"/>
          </a:xfrm>
          <a:prstGeom prst="rect">
            <a:avLst/>
          </a:prstGeom>
        </p:spPr>
        <p:txBody>
          <a:bodyPr wrap="square">
            <a:spAutoFit/>
          </a:bodyPr>
          <a:lstStyle/>
          <a:p>
            <a:pPr algn="just">
              <a:lnSpc>
                <a:spcPct val="107000"/>
              </a:lnSpc>
              <a:spcAft>
                <a:spcPts val="800"/>
              </a:spcAft>
            </a:pPr>
            <a:r>
              <a:rPr lang="el-GR" sz="2000" b="1" dirty="0">
                <a:latin typeface="Arial" panose="020B0604020202020204" pitchFamily="34" charset="0"/>
                <a:ea typeface="Calibri" panose="020F0502020204030204" pitchFamily="34" charset="0"/>
                <a:cs typeface="Arial" panose="020B0604020202020204" pitchFamily="34" charset="0"/>
              </a:rPr>
              <a:t>ΚΑΤΗΓΟΡΙΑ 1: Τέκνα Ελλήνων του Εξωτερικού απόφοιτοι Ελληνικών Λυκείων</a:t>
            </a:r>
            <a:endParaRPr lang="en-US" sz="2000" b="1"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el-GR" sz="2000" b="1" dirty="0">
                <a:latin typeface="Arial" panose="020B0604020202020204" pitchFamily="34" charset="0"/>
                <a:ea typeface="Calibri" panose="020F0502020204030204" pitchFamily="34" charset="0"/>
                <a:cs typeface="Arial" panose="020B0604020202020204" pitchFamily="34" charset="0"/>
              </a:rPr>
              <a:t>Υποψήφιοι που έχουν αποκτήσει Απολυτήριο Ελληνικού Λυκείου που λειτουργεί στο εσωτερικό ή εξωτερικό, ή ξένου σχολείου που λειτουργεί στο εσωτερικό εφόσον πληρούν συγκεκριμένες προϋποθέσεις (γονείς, υποψήφιος)</a:t>
            </a:r>
            <a:endParaRPr lang="en-US" sz="2000" b="1"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el-GR" sz="2000" b="1" dirty="0">
                <a:latin typeface="Arial" panose="020B0604020202020204" pitchFamily="34" charset="0"/>
                <a:ea typeface="Calibri" panose="020F0502020204030204" pitchFamily="34" charset="0"/>
                <a:cs typeface="Arial" panose="020B0604020202020204" pitchFamily="34" charset="0"/>
              </a:rPr>
              <a:t> </a:t>
            </a:r>
            <a:endParaRPr lang="en-US" sz="2000" b="1"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el-GR" sz="2000" b="1" dirty="0">
                <a:latin typeface="Arial" panose="020B0604020202020204" pitchFamily="34" charset="0"/>
                <a:ea typeface="Calibri" panose="020F0502020204030204" pitchFamily="34" charset="0"/>
                <a:cs typeface="Arial" panose="020B0604020202020204" pitchFamily="34" charset="0"/>
              </a:rPr>
              <a:t>ΚΑΤΗΓΟΡΙΑ 2: Τέκνα Ελλήνων Υπαλλήλων Αποσπασμένων σε Ελληνικές Δημόσιες Υπηρεσίες στο Εξωτερικό ή σε Διεθνείς Οργανισμούς στους οποίους μετέχει και η Ελλάδα, Απόφοιτοι Ελληνικών Λυκείων</a:t>
            </a:r>
            <a:endParaRPr lang="en-US" sz="200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el-GR" sz="2000" b="1" dirty="0">
                <a:latin typeface="Arial" panose="020B0604020202020204" pitchFamily="34" charset="0"/>
                <a:ea typeface="Calibri" panose="020F0502020204030204" pitchFamily="34" charset="0"/>
                <a:cs typeface="Arial" panose="020B0604020202020204" pitchFamily="34" charset="0"/>
              </a:rPr>
              <a:t>Υποψήφιοι που έχουν αποκτήσει Απολυτήριο Ελληνικού Λυκείου που λειτουργεί στο εσωτερικό ή εξωτερικό, ή αντίστοιχου ξένου σχολείου που λειτουργεί στο εσωτερικό, εφόσον πληρούν συγκεκριμένες προϋποθέσεις (γονείς, υποψήφιος)</a:t>
            </a:r>
            <a:endParaRPr lang="en-US" sz="2000" b="1" dirty="0">
              <a:latin typeface="Arial" panose="020B0604020202020204" pitchFamily="34" charset="0"/>
              <a:ea typeface="Calibri" panose="020F0502020204030204" pitchFamily="34" charset="0"/>
              <a:cs typeface="Arial" panose="020B0604020202020204" pitchFamily="34" charset="0"/>
            </a:endParaRPr>
          </a:p>
        </p:txBody>
      </p:sp>
      <p:pic>
        <p:nvPicPr>
          <p:cNvPr id="5" name="Picture 4"/>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587615" y="135685"/>
            <a:ext cx="1484642" cy="1470925"/>
          </a:xfrm>
          <a:prstGeom prst="rect">
            <a:avLst/>
          </a:prstGeom>
        </p:spPr>
      </p:pic>
    </p:spTree>
    <p:extLst>
      <p:ext uri="{BB962C8B-B14F-4D97-AF65-F5344CB8AC3E}">
        <p14:creationId xmlns:p14="http://schemas.microsoft.com/office/powerpoint/2010/main" val="42478081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85278" y="135685"/>
            <a:ext cx="8962133" cy="745261"/>
          </a:xfrm>
        </p:spPr>
        <p:txBody>
          <a:bodyPr>
            <a:normAutofit/>
          </a:bodyPr>
          <a:lstStyle/>
          <a:p>
            <a:r>
              <a:rPr lang="el-GR" sz="3200" b="1" dirty="0" smtClean="0">
                <a:solidFill>
                  <a:schemeClr val="tx1"/>
                </a:solidFill>
                <a:latin typeface="Arial" panose="020B0604020202020204" pitchFamily="34" charset="0"/>
                <a:cs typeface="Arial" panose="020B0604020202020204" pitchFamily="34" charset="0"/>
              </a:rPr>
              <a:t>ΠΑΡΑΡΤΗΜΑ</a:t>
            </a:r>
            <a:endParaRPr lang="en-US" sz="3200" b="1" dirty="0">
              <a:solidFill>
                <a:schemeClr val="tx1"/>
              </a:solidFill>
              <a:latin typeface="Arial" panose="020B0604020202020204" pitchFamily="34" charset="0"/>
              <a:cs typeface="Arial" panose="020B0604020202020204" pitchFamily="34" charset="0"/>
            </a:endParaRPr>
          </a:p>
        </p:txBody>
      </p:sp>
      <p:sp>
        <p:nvSpPr>
          <p:cNvPr id="3" name="Footer Placeholder 2"/>
          <p:cNvSpPr>
            <a:spLocks noGrp="1"/>
          </p:cNvSpPr>
          <p:nvPr>
            <p:ph type="ftr" sz="quarter" idx="11"/>
          </p:nvPr>
        </p:nvSpPr>
        <p:spPr>
          <a:xfrm>
            <a:off x="10247972" y="6133170"/>
            <a:ext cx="1839950" cy="635619"/>
          </a:xfrm>
        </p:spPr>
        <p:txBody>
          <a:bodyPr/>
          <a:lstStyle/>
          <a:p>
            <a:r>
              <a:rPr lang="el-GR" smtClean="0"/>
              <a:t>ΥΣΕΑ, 5 Φεβρουαρίου 2024</a:t>
            </a:r>
            <a:endParaRPr lang="en-GB" dirty="0"/>
          </a:p>
        </p:txBody>
      </p:sp>
      <p:sp>
        <p:nvSpPr>
          <p:cNvPr id="4" name="Rectangle 3"/>
          <p:cNvSpPr/>
          <p:nvPr/>
        </p:nvSpPr>
        <p:spPr>
          <a:xfrm>
            <a:off x="970156" y="1109849"/>
            <a:ext cx="9935737" cy="5826210"/>
          </a:xfrm>
          <a:prstGeom prst="rect">
            <a:avLst/>
          </a:prstGeom>
        </p:spPr>
        <p:txBody>
          <a:bodyPr wrap="square">
            <a:spAutoFit/>
          </a:bodyPr>
          <a:lstStyle/>
          <a:p>
            <a:pPr algn="just">
              <a:lnSpc>
                <a:spcPct val="107000"/>
              </a:lnSpc>
              <a:spcAft>
                <a:spcPts val="800"/>
              </a:spcAft>
            </a:pPr>
            <a:r>
              <a:rPr lang="el-GR" sz="2000" b="1" dirty="0">
                <a:latin typeface="Arial" panose="020B0604020202020204" pitchFamily="34" charset="0"/>
                <a:ea typeface="Calibri" panose="020F0502020204030204" pitchFamily="34" charset="0"/>
                <a:cs typeface="Arial" panose="020B0604020202020204" pitchFamily="34" charset="0"/>
              </a:rPr>
              <a:t>ΚΑΤΗΓΟΡΙΑ 3: Έλληνες Απόφοιτοι Ξένων Λυκείων  ή Αντίστοιχων Σχολείων  που λειτουργεί στο Εξωτερικό  (Με πρόγραμμα Σπουδών χώρας-μέλους της Ευρωπαϊκής Ένωσης)</a:t>
            </a:r>
            <a:endParaRPr lang="en-US" sz="200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el-GR" sz="2000" b="1" dirty="0">
                <a:latin typeface="Arial" panose="020B0604020202020204" pitchFamily="34" charset="0"/>
                <a:ea typeface="Calibri" panose="020F0502020204030204" pitchFamily="34" charset="0"/>
                <a:cs typeface="Arial" panose="020B0604020202020204" pitchFamily="34" charset="0"/>
              </a:rPr>
              <a:t>Υποψήφιοι που έχουν αποκτήσει Απολυτήριο ξένου Λυκείου ή αντίστοιχου ξένου σχολείου Δευτεροβάθμιας Εκπαίδευσης που λειτουργεί στο εξωτερικό και ακολουθεί πρόγραμμα σπουδών χώρα-μέλους της Ευρωπαϊκής Ένωσης εφόσον πληρούν συγκεκριμένες προϋποθέσεις.</a:t>
            </a:r>
          </a:p>
          <a:p>
            <a:pPr algn="just">
              <a:lnSpc>
                <a:spcPct val="107000"/>
              </a:lnSpc>
              <a:spcAft>
                <a:spcPts val="800"/>
              </a:spcAft>
            </a:pPr>
            <a:endParaRPr lang="el-GR" sz="2000" dirty="0">
              <a:latin typeface="Arial" panose="020B0604020202020204" pitchFamily="34" charset="0"/>
              <a:ea typeface="Calibri" panose="020F0502020204030204" pitchFamily="34" charset="0"/>
              <a:cs typeface="Arial" panose="020B0604020202020204" pitchFamily="34" charset="0"/>
            </a:endParaRPr>
          </a:p>
          <a:p>
            <a:pPr algn="just"/>
            <a:r>
              <a:rPr lang="el-GR" sz="2000" b="1" dirty="0">
                <a:latin typeface="Arial" panose="020B0604020202020204" pitchFamily="34" charset="0"/>
                <a:cs typeface="Arial" panose="020B0604020202020204" pitchFamily="34" charset="0"/>
              </a:rPr>
              <a:t>ΚΑΤΗΓΟΡΙΑ 5: Έλληνες Απόφοιτοι Ξένων Λυκείων ή Αντίστοιχων  Σχολείων που λειτουργούν στο Εξωτερικό (Με πρόγραμμα Σπουδών χώρας που δεν είναι μέλος της Ευρωπαϊκής Ένωσης)</a:t>
            </a:r>
          </a:p>
          <a:p>
            <a:pPr algn="just"/>
            <a:endParaRPr lang="en-US" sz="2000" dirty="0">
              <a:latin typeface="Arial" panose="020B0604020202020204" pitchFamily="34" charset="0"/>
              <a:cs typeface="Arial" panose="020B0604020202020204" pitchFamily="34" charset="0"/>
            </a:endParaRPr>
          </a:p>
          <a:p>
            <a:pPr algn="just"/>
            <a:r>
              <a:rPr lang="el-GR" sz="2000" b="1" dirty="0">
                <a:latin typeface="Arial" panose="020B0604020202020204" pitchFamily="34" charset="0"/>
                <a:cs typeface="Arial" panose="020B0604020202020204" pitchFamily="34" charset="0"/>
              </a:rPr>
              <a:t>Υποψήφιοι που έχουν αποκτήσει Απολυτήριο ξένου Λυκείου ή αντίστοιχου ξένου σχολείου Δευτεροβάθμιας Εκπαίδευσης  που λειτουργεί στο εξωτερικό  και ακολουθεί πρόγραμμα σπουδών χώρας που δεν είναι μέλος της Ευρωπαϊκής Ένωσης με συγκεκριμένες προϋποθέσεις (γονείς, υποψήφιος).</a:t>
            </a:r>
            <a:endParaRPr lang="en-US" sz="2000" b="1" dirty="0">
              <a:latin typeface="Arial" panose="020B0604020202020204" pitchFamily="34" charset="0"/>
              <a:cs typeface="Arial" panose="020B0604020202020204" pitchFamily="34" charset="0"/>
            </a:endParaRPr>
          </a:p>
          <a:p>
            <a:pPr algn="just">
              <a:lnSpc>
                <a:spcPct val="107000"/>
              </a:lnSpc>
              <a:spcAft>
                <a:spcPts val="800"/>
              </a:spcAft>
            </a:pPr>
            <a:endParaRPr lang="en-US" sz="2000" dirty="0">
              <a:latin typeface="Arial" panose="020B0604020202020204" pitchFamily="34" charset="0"/>
              <a:ea typeface="Calibri" panose="020F0502020204030204" pitchFamily="34" charset="0"/>
              <a:cs typeface="Arial" panose="020B0604020202020204" pitchFamily="34" charset="0"/>
            </a:endParaRPr>
          </a:p>
        </p:txBody>
      </p:sp>
      <p:pic>
        <p:nvPicPr>
          <p:cNvPr id="5" name="Picture 4"/>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587615" y="135685"/>
            <a:ext cx="1484642" cy="1470925"/>
          </a:xfrm>
          <a:prstGeom prst="rect">
            <a:avLst/>
          </a:prstGeom>
        </p:spPr>
      </p:pic>
    </p:spTree>
    <p:extLst>
      <p:ext uri="{BB962C8B-B14F-4D97-AF65-F5344CB8AC3E}">
        <p14:creationId xmlns:p14="http://schemas.microsoft.com/office/powerpoint/2010/main" val="39080114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3023062" y="2024081"/>
            <a:ext cx="6096000" cy="1446550"/>
          </a:xfrm>
          <a:prstGeom prst="rect">
            <a:avLst/>
          </a:prstGeom>
        </p:spPr>
        <p:txBody>
          <a:bodyPr>
            <a:spAutoFit/>
          </a:bodyPr>
          <a:lstStyle/>
          <a:p>
            <a:pPr lvl="0" algn="ctr" latinLnBrk="1"/>
            <a:r>
              <a:rPr lang="el-GR" sz="4400" b="1" dirty="0">
                <a:ln w="0"/>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Ευχαριστούμε για την </a:t>
            </a:r>
          </a:p>
          <a:p>
            <a:pPr lvl="0" algn="ctr" latinLnBrk="1"/>
            <a:r>
              <a:rPr lang="el-GR" sz="4400" b="1" dirty="0">
                <a:ln w="0"/>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προσοχή  σας</a:t>
            </a:r>
            <a:r>
              <a:rPr lang="en-GB" sz="4400" b="1" dirty="0">
                <a:ln w="0"/>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a:t>
            </a:r>
            <a:endParaRPr lang="en-US" sz="4400" b="1" dirty="0">
              <a:ln w="0"/>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endParaRPr>
          </a:p>
        </p:txBody>
      </p:sp>
      <p:sp>
        <p:nvSpPr>
          <p:cNvPr id="2" name="Footer Placeholder 1"/>
          <p:cNvSpPr>
            <a:spLocks noGrp="1"/>
          </p:cNvSpPr>
          <p:nvPr>
            <p:ph type="ftr" sz="quarter" idx="11"/>
          </p:nvPr>
        </p:nvSpPr>
        <p:spPr>
          <a:xfrm>
            <a:off x="293914" y="5998029"/>
            <a:ext cx="1937657" cy="500742"/>
          </a:xfrm>
        </p:spPr>
        <p:txBody>
          <a:bodyPr/>
          <a:lstStyle/>
          <a:p>
            <a:r>
              <a:rPr lang="el-GR" smtClean="0"/>
              <a:t>ΥΣΕΑ, 5 Φεβρουαρίου 2024</a:t>
            </a:r>
            <a:endParaRPr lang="en-GB" dirty="0"/>
          </a:p>
        </p:txBody>
      </p:sp>
      <p:pic>
        <p:nvPicPr>
          <p:cNvPr id="5" name="Picture 4"/>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587615" y="135685"/>
            <a:ext cx="1484642" cy="1470925"/>
          </a:xfrm>
          <a:prstGeom prst="rect">
            <a:avLst/>
          </a:prstGeom>
        </p:spPr>
      </p:pic>
      <p:pic>
        <p:nvPicPr>
          <p:cNvPr id="6" name="Picture 5">
            <a:extLst>
              <a:ext uri="{FF2B5EF4-FFF2-40B4-BE49-F238E27FC236}">
                <a16:creationId xmlns:a16="http://schemas.microsoft.com/office/drawing/2014/main" id="{AB574C8A-DCFB-B3DA-4080-65890377B5AA}"/>
              </a:ext>
            </a:extLst>
          </p:cNvPr>
          <p:cNvPicPr>
            <a:picLocks noChangeAspect="1"/>
          </p:cNvPicPr>
          <p:nvPr/>
        </p:nvPicPr>
        <p:blipFill>
          <a:blip r:embed="rId3"/>
          <a:stretch>
            <a:fillRect/>
          </a:stretch>
        </p:blipFill>
        <p:spPr>
          <a:xfrm>
            <a:off x="445280" y="342796"/>
            <a:ext cx="2101525" cy="1590480"/>
          </a:xfrm>
          <a:prstGeom prst="rect">
            <a:avLst/>
          </a:prstGeom>
        </p:spPr>
      </p:pic>
    </p:spTree>
    <p:extLst>
      <p:ext uri="{BB962C8B-B14F-4D97-AF65-F5344CB8AC3E}">
        <p14:creationId xmlns:p14="http://schemas.microsoft.com/office/powerpoint/2010/main" val="34614395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340242" y="97971"/>
            <a:ext cx="11253044" cy="1054135"/>
          </a:xfrm>
          <a:prstGeom prst="rect">
            <a:avLst/>
          </a:prstGeom>
        </p:spPr>
        <p:txBody>
          <a:bodyPr wrap="square">
            <a:spAutoFit/>
          </a:bodyPr>
          <a:lstStyle/>
          <a:p>
            <a:pPr marR="151130">
              <a:lnSpc>
                <a:spcPct val="125000"/>
              </a:lnSpc>
              <a:spcAft>
                <a:spcPts val="0"/>
              </a:spcAft>
            </a:pPr>
            <a:r>
              <a:rPr lang="el-GR" sz="32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l-GR" sz="32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l-GR" b="1" dirty="0">
                <a:latin typeface="Arial" panose="020B0604020202020204" pitchFamily="34" charset="0"/>
                <a:ea typeface="Arial" panose="020B0604020202020204" pitchFamily="34" charset="0"/>
                <a:cs typeface="Times New Roman" panose="02020603050405020304" pitchFamily="18"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Footer Placeholder 2"/>
          <p:cNvSpPr>
            <a:spLocks noGrp="1"/>
          </p:cNvSpPr>
          <p:nvPr>
            <p:ph type="ftr" sz="quarter" idx="11"/>
          </p:nvPr>
        </p:nvSpPr>
        <p:spPr>
          <a:xfrm>
            <a:off x="108858" y="6520543"/>
            <a:ext cx="6951162" cy="263028"/>
          </a:xfrm>
        </p:spPr>
        <p:txBody>
          <a:bodyPr/>
          <a:lstStyle/>
          <a:p>
            <a:r>
              <a:rPr lang="el-GR" smtClean="0"/>
              <a:t>ΥΣΕΑ, 5 Φεβρουαρίου 2024</a:t>
            </a:r>
            <a:endParaRPr lang="en-GB" dirty="0"/>
          </a:p>
        </p:txBody>
      </p:sp>
      <p:sp>
        <p:nvSpPr>
          <p:cNvPr id="5" name="Rectangle 4"/>
          <p:cNvSpPr/>
          <p:nvPr/>
        </p:nvSpPr>
        <p:spPr>
          <a:xfrm>
            <a:off x="340242" y="1152107"/>
            <a:ext cx="11524656" cy="985270"/>
          </a:xfrm>
          <a:prstGeom prst="rect">
            <a:avLst/>
          </a:prstGeom>
        </p:spPr>
        <p:txBody>
          <a:bodyPr wrap="square">
            <a:spAutoFit/>
          </a:bodyPr>
          <a:lstStyle/>
          <a:p>
            <a:pPr algn="just">
              <a:lnSpc>
                <a:spcPct val="107000"/>
              </a:lnSpc>
              <a:spcAft>
                <a:spcPts val="800"/>
              </a:spcAft>
            </a:pPr>
            <a:r>
              <a:rPr lang="el-GR" sz="2400" b="1" dirty="0">
                <a:latin typeface="Arial" panose="020B0604020202020204" pitchFamily="34" charset="0"/>
                <a:ea typeface="Calibri" panose="020F0502020204030204" pitchFamily="34" charset="0"/>
                <a:cs typeface="Arial" panose="020B0604020202020204" pitchFamily="34" charset="0"/>
              </a:rPr>
              <a:t>Έλληνες Απόφοιτοι Κυπριακών Λυκείων που λειτουργούν στην Κύπρο </a:t>
            </a:r>
          </a:p>
          <a:p>
            <a:pPr algn="just">
              <a:lnSpc>
                <a:spcPct val="107000"/>
              </a:lnSpc>
              <a:spcAft>
                <a:spcPts val="800"/>
              </a:spcAft>
            </a:pPr>
            <a:r>
              <a:rPr lang="el-GR" sz="2400" b="1" dirty="0">
                <a:latin typeface="Arial" panose="020B0604020202020204" pitchFamily="34" charset="0"/>
                <a:ea typeface="Calibri" panose="020F0502020204030204" pitchFamily="34" charset="0"/>
                <a:cs typeface="Arial" panose="020B0604020202020204" pitchFamily="34" charset="0"/>
              </a:rPr>
              <a:t>(Με πρόγραμμα σπουδών της Κυπριακής Δημοκρατίας) </a:t>
            </a:r>
            <a:endParaRPr lang="en-US" sz="2400" dirty="0">
              <a:latin typeface="Arial" panose="020B0604020202020204" pitchFamily="34" charset="0"/>
              <a:ea typeface="Calibri" panose="020F0502020204030204" pitchFamily="34" charset="0"/>
              <a:cs typeface="Arial" panose="020B0604020202020204" pitchFamily="34" charset="0"/>
            </a:endParaRPr>
          </a:p>
        </p:txBody>
      </p:sp>
      <p:sp>
        <p:nvSpPr>
          <p:cNvPr id="6" name="Rectangle 5"/>
          <p:cNvSpPr/>
          <p:nvPr/>
        </p:nvSpPr>
        <p:spPr>
          <a:xfrm>
            <a:off x="234176" y="2109672"/>
            <a:ext cx="11179226" cy="3693319"/>
          </a:xfrm>
          <a:prstGeom prst="rect">
            <a:avLst/>
          </a:prstGeom>
        </p:spPr>
        <p:txBody>
          <a:bodyPr wrap="square">
            <a:spAutoFit/>
          </a:bodyPr>
          <a:lstStyle/>
          <a:p>
            <a:pPr algn="just">
              <a:lnSpc>
                <a:spcPct val="107000"/>
              </a:lnSpc>
              <a:spcAft>
                <a:spcPts val="800"/>
              </a:spcAft>
            </a:pPr>
            <a:r>
              <a:rPr lang="el-GR" sz="2000" b="1" dirty="0">
                <a:latin typeface="Calibri" panose="020F0502020204030204" pitchFamily="34" charset="0"/>
                <a:ea typeface="Calibri" panose="020F0502020204030204" pitchFamily="34" charset="0"/>
                <a:cs typeface="Times New Roman" panose="02020603050405020304" pitchFamily="18" charset="0"/>
              </a:rPr>
              <a:t>Γονείς </a:t>
            </a:r>
            <a:r>
              <a:rPr lang="el-GR" sz="2000" b="1" dirty="0" smtClean="0">
                <a:latin typeface="Calibri" panose="020F0502020204030204" pitchFamily="34" charset="0"/>
                <a:ea typeface="Calibri" panose="020F0502020204030204" pitchFamily="34" charset="0"/>
                <a:cs typeface="Times New Roman" panose="02020603050405020304" pitchFamily="18" charset="0"/>
              </a:rPr>
              <a:t>:</a:t>
            </a:r>
            <a:endParaRPr lang="en-US" sz="2000" b="1" dirty="0">
              <a:latin typeface="Antique Olive Compact" panose="020B09040305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l-GR" sz="2000" b="1" dirty="0">
                <a:latin typeface="Arial" panose="020B0604020202020204" pitchFamily="34" charset="0"/>
                <a:ea typeface="Calibri" panose="020F0502020204030204" pitchFamily="34" charset="0"/>
                <a:cs typeface="Arial" panose="020B0604020202020204" pitchFamily="34" charset="0"/>
              </a:rPr>
              <a:t>(α) </a:t>
            </a:r>
            <a:r>
              <a:rPr lang="el-GR" sz="2000" b="1" dirty="0" smtClean="0">
                <a:latin typeface="Arial" panose="020B0604020202020204" pitchFamily="34" charset="0"/>
                <a:ea typeface="Calibri" panose="020F0502020204030204" pitchFamily="34" charset="0"/>
                <a:cs typeface="Arial" panose="020B0604020202020204" pitchFamily="34" charset="0"/>
              </a:rPr>
              <a:t>Ένας τουλάχιστον των γονέων να κατοικούσε </a:t>
            </a:r>
            <a:r>
              <a:rPr lang="el-GR" sz="2000" b="1" dirty="0">
                <a:latin typeface="Arial" panose="020B0604020202020204" pitchFamily="34" charset="0"/>
                <a:ea typeface="Calibri" panose="020F0502020204030204" pitchFamily="34" charset="0"/>
                <a:cs typeface="Arial" panose="020B0604020202020204" pitchFamily="34" charset="0"/>
              </a:rPr>
              <a:t>και να διέμενε μόνιμα στην Κύπρο τουλάχιστον δύο (2) χρόνια κατά την τελευταία πενταετία (5), πριν από την αποφοίτηση του υποψηφίου από το </a:t>
            </a:r>
            <a:r>
              <a:rPr lang="el-GR" sz="2000" b="1" dirty="0" smtClean="0">
                <a:latin typeface="Arial" panose="020B0604020202020204" pitchFamily="34" charset="0"/>
                <a:ea typeface="Calibri" panose="020F0502020204030204" pitchFamily="34" charset="0"/>
                <a:cs typeface="Arial" panose="020B0604020202020204" pitchFamily="34" charset="0"/>
              </a:rPr>
              <a:t>Λύκειο. Ο </a:t>
            </a:r>
            <a:r>
              <a:rPr lang="el-GR" sz="2000" b="1" dirty="0">
                <a:latin typeface="Arial" panose="020B0604020202020204" pitchFamily="34" charset="0"/>
                <a:ea typeface="Calibri" panose="020F0502020204030204" pitchFamily="34" charset="0"/>
                <a:cs typeface="Arial" panose="020B0604020202020204" pitchFamily="34" charset="0"/>
              </a:rPr>
              <a:t>ένας </a:t>
            </a:r>
            <a:r>
              <a:rPr lang="el-GR" sz="2000" b="1" dirty="0" smtClean="0">
                <a:latin typeface="Arial" panose="020B0604020202020204" pitchFamily="34" charset="0"/>
                <a:ea typeface="Calibri" panose="020F0502020204030204" pitchFamily="34" charset="0"/>
                <a:cs typeface="Arial" panose="020B0604020202020204" pitchFamily="34" charset="0"/>
              </a:rPr>
              <a:t>εκ των δύο </a:t>
            </a:r>
            <a:r>
              <a:rPr lang="el-GR" sz="2000" b="1" dirty="0">
                <a:latin typeface="Arial" panose="020B0604020202020204" pitchFamily="34" charset="0"/>
                <a:ea typeface="Calibri" panose="020F0502020204030204" pitchFamily="34" charset="0"/>
                <a:cs typeface="Arial" panose="020B0604020202020204" pitchFamily="34" charset="0"/>
              </a:rPr>
              <a:t>γονέων </a:t>
            </a:r>
            <a:r>
              <a:rPr lang="el-GR" sz="2000" b="1" dirty="0" smtClean="0">
                <a:latin typeface="Arial" panose="020B0604020202020204" pitchFamily="34" charset="0"/>
                <a:ea typeface="Calibri" panose="020F0502020204030204" pitchFamily="34" charset="0"/>
                <a:cs typeface="Arial" panose="020B0604020202020204" pitchFamily="34" charset="0"/>
              </a:rPr>
              <a:t>να </a:t>
            </a:r>
            <a:r>
              <a:rPr lang="el-GR" sz="2000" b="1" dirty="0">
                <a:latin typeface="Arial" panose="020B0604020202020204" pitchFamily="34" charset="0"/>
                <a:ea typeface="Calibri" panose="020F0502020204030204" pitchFamily="34" charset="0"/>
                <a:cs typeface="Arial" panose="020B0604020202020204" pitchFamily="34" charset="0"/>
              </a:rPr>
              <a:t>είναι Ελληνικής </a:t>
            </a:r>
            <a:r>
              <a:rPr lang="el-GR" sz="2000" b="1" dirty="0" smtClean="0">
                <a:latin typeface="Arial" panose="020B0604020202020204" pitchFamily="34" charset="0"/>
                <a:ea typeface="Calibri" panose="020F0502020204030204" pitchFamily="34" charset="0"/>
                <a:cs typeface="Arial" panose="020B0604020202020204" pitchFamily="34" charset="0"/>
              </a:rPr>
              <a:t>καταγωγής.</a:t>
            </a:r>
            <a:endParaRPr lang="el-GR" sz="2000" b="1"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el-GR" sz="2000" b="1" dirty="0" smtClean="0">
                <a:latin typeface="Arial" panose="020B0604020202020204" pitchFamily="34" charset="0"/>
                <a:ea typeface="Calibri" panose="020F0502020204030204" pitchFamily="34" charset="0"/>
                <a:cs typeface="Arial" panose="020B0604020202020204" pitchFamily="34" charset="0"/>
              </a:rPr>
              <a:t> </a:t>
            </a:r>
            <a:r>
              <a:rPr lang="el-GR" sz="2000" b="1" dirty="0">
                <a:latin typeface="Arial" panose="020B0604020202020204" pitchFamily="34" charset="0"/>
                <a:ea typeface="Calibri" panose="020F0502020204030204" pitchFamily="34" charset="0"/>
                <a:cs typeface="Arial" panose="020B0604020202020204" pitchFamily="34" charset="0"/>
              </a:rPr>
              <a:t>ή </a:t>
            </a:r>
            <a:endParaRPr lang="en-US" sz="2000" b="1"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el-GR" sz="2000" b="1" dirty="0">
                <a:latin typeface="Arial" panose="020B0604020202020204" pitchFamily="34" charset="0"/>
                <a:ea typeface="Calibri" panose="020F0502020204030204" pitchFamily="34" charset="0"/>
                <a:cs typeface="Arial" panose="020B0604020202020204" pitchFamily="34" charset="0"/>
              </a:rPr>
              <a:t>(β) να είναι αποσπασμένος σε Ελληνική Δημόσια Υπηρεσία στην Κύπρο ή σε Διεθνή Οργανισμό στον οποίο μετέχει και η Ελλάδα. Η απόσπαση του γονέα  και επομένως η κατοικία και διαμονή του στην Κύπρο, πρέπει να διαρκεί τουλάχιστον για δύο (2) πλήρη ημερολογιακά έτη, τα οποία πρέπει να συμπληρώνονται μέχρι το τέλος του έτους αποφοίτησης του υποψηφίου. </a:t>
            </a:r>
            <a:endParaRPr lang="en-US" sz="2000" b="1" dirty="0">
              <a:latin typeface="Arial" panose="020B0604020202020204" pitchFamily="34" charset="0"/>
              <a:ea typeface="Calibri" panose="020F0502020204030204" pitchFamily="34" charset="0"/>
              <a:cs typeface="Arial" panose="020B0604020202020204" pitchFamily="34" charset="0"/>
            </a:endParaRPr>
          </a:p>
        </p:txBody>
      </p:sp>
      <p:sp>
        <p:nvSpPr>
          <p:cNvPr id="7" name="Rectangle 6"/>
          <p:cNvSpPr/>
          <p:nvPr/>
        </p:nvSpPr>
        <p:spPr>
          <a:xfrm>
            <a:off x="214730" y="305872"/>
            <a:ext cx="8505523" cy="584775"/>
          </a:xfrm>
          <a:prstGeom prst="rect">
            <a:avLst/>
          </a:prstGeom>
        </p:spPr>
        <p:txBody>
          <a:bodyPr wrap="square">
            <a:spAutoFit/>
          </a:bodyPr>
          <a:lstStyle/>
          <a:p>
            <a:r>
              <a:rPr lang="el-GR" sz="3200" b="1" dirty="0">
                <a:latin typeface="Arial" panose="020B0604020202020204" pitchFamily="34" charset="0"/>
                <a:ea typeface="Calibri" panose="020F0502020204030204" pitchFamily="34" charset="0"/>
                <a:cs typeface="Arial" panose="020B0604020202020204" pitchFamily="34" charset="0"/>
              </a:rPr>
              <a:t>ΚΑΤΗΓΟΡΙΑ 4: ΠΡΟΫΠΟΘΕΣΕΙΣ (1) </a:t>
            </a:r>
            <a:endParaRPr lang="en-US" sz="3200" dirty="0"/>
          </a:p>
        </p:txBody>
      </p:sp>
      <p:sp>
        <p:nvSpPr>
          <p:cNvPr id="8" name="Rectangle 7"/>
          <p:cNvSpPr/>
          <p:nvPr/>
        </p:nvSpPr>
        <p:spPr>
          <a:xfrm>
            <a:off x="2966224" y="434554"/>
            <a:ext cx="2754352" cy="388695"/>
          </a:xfrm>
          <a:prstGeom prst="rect">
            <a:avLst/>
          </a:prstGeom>
        </p:spPr>
        <p:txBody>
          <a:bodyPr wrap="square">
            <a:spAutoFit/>
          </a:bodyPr>
          <a:lstStyle/>
          <a:p>
            <a:pPr algn="just">
              <a:lnSpc>
                <a:spcPct val="107000"/>
              </a:lnSpc>
              <a:spcAft>
                <a:spcPts val="800"/>
              </a:spcAft>
            </a:pPr>
            <a:r>
              <a:rPr lang="el-GR" b="1" dirty="0">
                <a:latin typeface="Calibri" panose="020F0502020204030204" pitchFamily="34" charset="0"/>
                <a:ea typeface="Calibri" panose="020F0502020204030204" pitchFamily="34" charset="0"/>
                <a:cs typeface="Times New Roman" panose="02020603050405020304" pitchFamily="18"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8"/>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637469" y="73434"/>
            <a:ext cx="1210969" cy="1199781"/>
          </a:xfrm>
          <a:prstGeom prst="rect">
            <a:avLst/>
          </a:prstGeom>
        </p:spPr>
      </p:pic>
    </p:spTree>
    <p:extLst>
      <p:ext uri="{BB962C8B-B14F-4D97-AF65-F5344CB8AC3E}">
        <p14:creationId xmlns:p14="http://schemas.microsoft.com/office/powerpoint/2010/main" val="38685307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12234" y="0"/>
            <a:ext cx="8162693" cy="1260088"/>
          </a:xfrm>
        </p:spPr>
        <p:txBody>
          <a:bodyPr>
            <a:normAutofit fontScale="90000"/>
          </a:bodyPr>
          <a:lstStyle/>
          <a:p>
            <a:r>
              <a:rPr lang="el-GR"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l-GR"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dirty="0">
                <a:solidFill>
                  <a:srgbClr val="FF0000"/>
                </a:solidFill>
                <a:latin typeface="Arial" panose="020B0604020202020204" pitchFamily="34" charset="0"/>
                <a:cs typeface="Arial" panose="020B0604020202020204" pitchFamily="34" charset="0"/>
              </a:rPr>
              <a:t/>
            </a:r>
            <a:br>
              <a:rPr lang="en-US" dirty="0">
                <a:solidFill>
                  <a:srgbClr val="FF0000"/>
                </a:solidFill>
                <a:latin typeface="Arial" panose="020B0604020202020204" pitchFamily="34" charset="0"/>
                <a:cs typeface="Arial" panose="020B0604020202020204" pitchFamily="34" charset="0"/>
              </a:rPr>
            </a:br>
            <a:endParaRPr lang="en-GB" sz="3100" b="1" u="sng" dirty="0">
              <a:solidFill>
                <a:srgbClr val="FF0000"/>
              </a:solidFill>
              <a:effectLst>
                <a:outerShdw blurRad="38100" dist="38100" dir="2700000" algn="tl">
                  <a:srgbClr val="000000">
                    <a:alpha val="43137"/>
                  </a:srgbClr>
                </a:outerShdw>
              </a:effectLst>
              <a:latin typeface="Arial" pitchFamily="34" charset="0"/>
              <a:ea typeface="+mn-ea"/>
              <a:cs typeface="Arial" pitchFamily="34" charset="0"/>
            </a:endParaRPr>
          </a:p>
        </p:txBody>
      </p:sp>
      <p:sp>
        <p:nvSpPr>
          <p:cNvPr id="3" name="Text Placeholder 2"/>
          <p:cNvSpPr>
            <a:spLocks noGrp="1"/>
          </p:cNvSpPr>
          <p:nvPr>
            <p:ph type="body" idx="1"/>
          </p:nvPr>
        </p:nvSpPr>
        <p:spPr>
          <a:xfrm>
            <a:off x="78059" y="2074126"/>
            <a:ext cx="11574965" cy="2854713"/>
          </a:xfrm>
        </p:spPr>
        <p:txBody>
          <a:bodyPr>
            <a:noAutofit/>
          </a:bodyPr>
          <a:lstStyle/>
          <a:p>
            <a:r>
              <a:rPr lang="el-GR" sz="3200" b="1" dirty="0">
                <a:solidFill>
                  <a:srgbClr val="C00000"/>
                </a:solidFill>
                <a:latin typeface="Arial" panose="020B0604020202020204" pitchFamily="34" charset="0"/>
                <a:ea typeface="Calibri" panose="020F0502020204030204" pitchFamily="34" charset="0"/>
                <a:cs typeface="Arial" panose="020B0604020202020204" pitchFamily="34" charset="0"/>
              </a:rPr>
              <a:t> </a:t>
            </a:r>
            <a:r>
              <a:rPr lang="el-GR" sz="3200" b="1" dirty="0">
                <a:solidFill>
                  <a:schemeClr val="tx1"/>
                </a:solidFill>
                <a:latin typeface="Arial" panose="020B0604020202020204" pitchFamily="34" charset="0"/>
                <a:ea typeface="Calibri" panose="020F0502020204030204" pitchFamily="34" charset="0"/>
                <a:cs typeface="Arial" panose="020B0604020202020204" pitchFamily="34" charset="0"/>
              </a:rPr>
              <a:t>ΠΡΟΫΠΟΘΕΣΕΙΣ (2) </a:t>
            </a:r>
            <a:endParaRPr lang="en-US" sz="3200" dirty="0">
              <a:solidFill>
                <a:schemeClr val="tx1"/>
              </a:solidFill>
            </a:endParaRPr>
          </a:p>
          <a:p>
            <a:pPr algn="just"/>
            <a:r>
              <a:rPr lang="el-GR" sz="2000" b="1" dirty="0">
                <a:solidFill>
                  <a:schemeClr val="tx1"/>
                </a:solidFill>
                <a:latin typeface="Arial" panose="020B0604020202020204" pitchFamily="34" charset="0"/>
                <a:cs typeface="Arial" panose="020B0604020202020204" pitchFamily="34" charset="0"/>
              </a:rPr>
              <a:t>Ο υποψήφιος να :</a:t>
            </a:r>
            <a:endParaRPr lang="en-US" sz="2000" b="1" dirty="0">
              <a:solidFill>
                <a:schemeClr val="tx1"/>
              </a:solidFill>
              <a:latin typeface="Arial" panose="020B0604020202020204" pitchFamily="34" charset="0"/>
              <a:cs typeface="Arial" panose="020B0604020202020204" pitchFamily="34" charset="0"/>
            </a:endParaRPr>
          </a:p>
          <a:p>
            <a:pPr algn="just"/>
            <a:r>
              <a:rPr lang="el-GR" sz="2000" b="1" dirty="0">
                <a:solidFill>
                  <a:schemeClr val="tx1"/>
                </a:solidFill>
                <a:latin typeface="Arial" panose="020B0604020202020204" pitchFamily="34" charset="0"/>
                <a:cs typeface="Arial" panose="020B0604020202020204" pitchFamily="34" charset="0"/>
              </a:rPr>
              <a:t>(α) έχει φοιτήσει με πλήρη* φοίτηση, τουλάχιστον τις δύο (2) τελευταίες τάξεις σε Κυπριακό Λύκειο ή άλλο αντίστοιχο ξένο σχολείο που λειτουργεί στην Κύπρο και ακολουθεί πρόγραμμα σπουδών της Κυπριακής Δημοκρατίας </a:t>
            </a:r>
            <a:endParaRPr lang="en-US" sz="2000" b="1" dirty="0">
              <a:solidFill>
                <a:schemeClr val="tx1"/>
              </a:solidFill>
              <a:latin typeface="Arial" panose="020B0604020202020204" pitchFamily="34" charset="0"/>
              <a:cs typeface="Arial" panose="020B0604020202020204" pitchFamily="34" charset="0"/>
            </a:endParaRPr>
          </a:p>
          <a:p>
            <a:pPr algn="just"/>
            <a:r>
              <a:rPr lang="el-GR" sz="2000" b="1" dirty="0">
                <a:solidFill>
                  <a:schemeClr val="tx1"/>
                </a:solidFill>
                <a:latin typeface="Arial" panose="020B0604020202020204" pitchFamily="34" charset="0"/>
                <a:cs typeface="Arial" panose="020B0604020202020204" pitchFamily="34" charset="0"/>
              </a:rPr>
              <a:t>(β) μην έχει αποκτήσει και Απολυτήριο Ελληνικού Λυκείου ή αντίστοιχου ξένου σχολείου που λειτουργεί στην Ελλάδα, πριν την απόκτηση του ξένου </a:t>
            </a:r>
            <a:r>
              <a:rPr lang="en-GB" sz="2000" b="1" dirty="0">
                <a:solidFill>
                  <a:schemeClr val="tx1"/>
                </a:solidFill>
                <a:latin typeface="Arial" panose="020B0604020202020204" pitchFamily="34" charset="0"/>
                <a:cs typeface="Arial" panose="020B0604020202020204" pitchFamily="34" charset="0"/>
              </a:rPr>
              <a:t>A</a:t>
            </a:r>
            <a:r>
              <a:rPr lang="el-GR" sz="2000" b="1" dirty="0">
                <a:solidFill>
                  <a:schemeClr val="tx1"/>
                </a:solidFill>
                <a:latin typeface="Arial" panose="020B0604020202020204" pitchFamily="34" charset="0"/>
                <a:cs typeface="Arial" panose="020B0604020202020204" pitchFamily="34" charset="0"/>
              </a:rPr>
              <a:t>πολυτηρίου από ξένο Λύκειο στο εξωτερικό. </a:t>
            </a:r>
            <a:endParaRPr lang="en-US" sz="2000" b="1" dirty="0">
              <a:solidFill>
                <a:schemeClr val="tx1"/>
              </a:solidFill>
              <a:latin typeface="Arial" panose="020B0604020202020204" pitchFamily="34" charset="0"/>
              <a:cs typeface="Arial" panose="020B0604020202020204" pitchFamily="34" charset="0"/>
            </a:endParaRPr>
          </a:p>
          <a:p>
            <a:pPr algn="just"/>
            <a:r>
              <a:rPr lang="el-GR" sz="2000" b="1" dirty="0">
                <a:solidFill>
                  <a:schemeClr val="tx1"/>
                </a:solidFill>
                <a:latin typeface="Arial" panose="020B0604020202020204" pitchFamily="34" charset="0"/>
                <a:cs typeface="Arial" panose="020B0604020202020204" pitchFamily="34" charset="0"/>
              </a:rPr>
              <a:t>(γ) Ο τίτλος του Λυκείου/ΤΕΣΕΚ αποφοίτησης να παρέχει τη δυνατότητα εισαγωγής στα Πανεπιστήμια της Κύπρου. </a:t>
            </a:r>
            <a:endParaRPr lang="en-US" sz="2000" b="1" dirty="0">
              <a:solidFill>
                <a:schemeClr val="tx1"/>
              </a:solidFill>
              <a:latin typeface="Arial" panose="020B0604020202020204" pitchFamily="34" charset="0"/>
              <a:cs typeface="Arial" panose="020B0604020202020204" pitchFamily="34" charset="0"/>
            </a:endParaRPr>
          </a:p>
          <a:p>
            <a:pPr algn="just"/>
            <a:r>
              <a:rPr lang="el-GR" sz="2000" b="1" i="1" dirty="0">
                <a:solidFill>
                  <a:schemeClr val="tx1"/>
                </a:solidFill>
                <a:latin typeface="Arial" panose="020B0604020202020204" pitchFamily="34" charset="0"/>
                <a:cs typeface="Arial" panose="020B0604020202020204" pitchFamily="34" charset="0"/>
              </a:rPr>
              <a:t>*Πλήρης φοίτηση:</a:t>
            </a:r>
            <a:r>
              <a:rPr lang="el-GR" sz="2000" b="1" dirty="0">
                <a:solidFill>
                  <a:schemeClr val="tx1"/>
                </a:solidFill>
                <a:latin typeface="Arial" panose="020B0604020202020204" pitchFamily="34" charset="0"/>
                <a:cs typeface="Arial" panose="020B0604020202020204" pitchFamily="34" charset="0"/>
              </a:rPr>
              <a:t> Ο μαθητής παρακολούθησε τα μαθήματα από την έναρξη του διδακτικού έτους  και καθ΄ όλη τη διάρκειά του. Εγγραφή το αργότερο μέχρι τις 31 Οκτωβρίου ή μέχρι τις 30 Νοεμβρίου ΜΟΝΟ για γονείς που για υπηρεσιακούς λόγους υπάρχει καθυστέρηση της απόσπασης  ή τοποθέτησης. </a:t>
            </a:r>
            <a:endParaRPr lang="en-US" sz="2000" b="1" dirty="0">
              <a:solidFill>
                <a:schemeClr val="tx1"/>
              </a:solidFill>
              <a:latin typeface="Arial" panose="020B0604020202020204" pitchFamily="34" charset="0"/>
              <a:cs typeface="Arial" panose="020B0604020202020204" pitchFamily="34" charset="0"/>
            </a:endParaRPr>
          </a:p>
          <a:p>
            <a:pPr lvl="0" algn="just" defTabSz="685800">
              <a:lnSpc>
                <a:spcPct val="90000"/>
              </a:lnSpc>
              <a:spcBef>
                <a:spcPts val="750"/>
              </a:spcBef>
              <a:buSzTx/>
              <a:defRPr/>
            </a:pPr>
            <a:endParaRPr lang="el-GR" sz="2000" b="1" dirty="0">
              <a:effectLst>
                <a:outerShdw blurRad="38100" dist="38100" dir="2700000" algn="tl">
                  <a:srgbClr val="000000">
                    <a:alpha val="43137"/>
                  </a:srgbClr>
                </a:outerShdw>
              </a:effectLst>
              <a:latin typeface="Arial" pitchFamily="34" charset="0"/>
              <a:cs typeface="Arial" pitchFamily="34" charset="0"/>
            </a:endParaRPr>
          </a:p>
        </p:txBody>
      </p:sp>
      <p:sp>
        <p:nvSpPr>
          <p:cNvPr id="4" name="Footer Placeholder 3"/>
          <p:cNvSpPr>
            <a:spLocks noGrp="1"/>
          </p:cNvSpPr>
          <p:nvPr>
            <p:ph type="ftr" sz="quarter" idx="11"/>
          </p:nvPr>
        </p:nvSpPr>
        <p:spPr>
          <a:xfrm>
            <a:off x="10303726" y="6266985"/>
            <a:ext cx="1735873" cy="412596"/>
          </a:xfrm>
        </p:spPr>
        <p:txBody>
          <a:bodyPr/>
          <a:lstStyle/>
          <a:p>
            <a:r>
              <a:rPr lang="el-GR" smtClean="0"/>
              <a:t>ΥΣΕΑ, 5 Φεβρουαρίου 2024</a:t>
            </a:r>
            <a:endParaRPr lang="en-GB" dirty="0"/>
          </a:p>
        </p:txBody>
      </p:sp>
      <p:pic>
        <p:nvPicPr>
          <p:cNvPr id="6" name="Picture 5"/>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682867" y="135686"/>
            <a:ext cx="1389389" cy="1376552"/>
          </a:xfrm>
          <a:prstGeom prst="rect">
            <a:avLst/>
          </a:prstGeom>
        </p:spPr>
      </p:pic>
    </p:spTree>
    <p:extLst>
      <p:ext uri="{BB962C8B-B14F-4D97-AF65-F5344CB8AC3E}">
        <p14:creationId xmlns:p14="http://schemas.microsoft.com/office/powerpoint/2010/main" val="38550707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44966" y="635620"/>
            <a:ext cx="8519533" cy="379141"/>
          </a:xfrm>
        </p:spPr>
        <p:txBody>
          <a:bodyPr>
            <a:normAutofit fontScale="90000"/>
          </a:bodyPr>
          <a:lstStyle/>
          <a:p>
            <a:r>
              <a:rPr lang="el-GR"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br>
              <a:rPr lang="el-GR"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l-GR"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l-GR"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endParaRPr lang="en-GB" sz="3100" b="1" u="sng" dirty="0">
              <a:solidFill>
                <a:schemeClr val="bg1"/>
              </a:solidFill>
              <a:effectLst>
                <a:outerShdw blurRad="38100" dist="38100" dir="2700000" algn="tl">
                  <a:srgbClr val="000000">
                    <a:alpha val="43137"/>
                  </a:srgbClr>
                </a:outerShdw>
              </a:effectLst>
              <a:latin typeface="Arial" pitchFamily="34" charset="0"/>
              <a:ea typeface="+mn-ea"/>
              <a:cs typeface="Arial" pitchFamily="34" charset="0"/>
            </a:endParaRPr>
          </a:p>
        </p:txBody>
      </p:sp>
      <p:sp>
        <p:nvSpPr>
          <p:cNvPr id="3" name="Content Placeholder 2"/>
          <p:cNvSpPr>
            <a:spLocks noGrp="1"/>
          </p:cNvSpPr>
          <p:nvPr>
            <p:ph idx="1"/>
          </p:nvPr>
        </p:nvSpPr>
        <p:spPr>
          <a:xfrm>
            <a:off x="490653" y="677922"/>
            <a:ext cx="11385395" cy="5377190"/>
          </a:xfrm>
        </p:spPr>
        <p:txBody>
          <a:bodyPr>
            <a:noAutofit/>
          </a:bodyPr>
          <a:lstStyle/>
          <a:p>
            <a:pPr marL="0" lvl="0" indent="0" defTabSz="685800">
              <a:lnSpc>
                <a:spcPct val="90000"/>
              </a:lnSpc>
              <a:spcBef>
                <a:spcPts val="750"/>
              </a:spcBef>
              <a:buSzTx/>
              <a:buNone/>
            </a:pPr>
            <a:endParaRPr lang="el-GR" sz="1600" b="1" dirty="0">
              <a:solidFill>
                <a:schemeClr val="tx1"/>
              </a:solidFill>
              <a:effectLst>
                <a:outerShdw blurRad="38100" dist="38100" dir="2700000" algn="tl">
                  <a:srgbClr val="000000">
                    <a:alpha val="43137"/>
                  </a:srgbClr>
                </a:outerShdw>
              </a:effectLst>
              <a:latin typeface="Arial" pitchFamily="34" charset="0"/>
              <a:cs typeface="Arial" pitchFamily="34" charset="0"/>
            </a:endParaRPr>
          </a:p>
          <a:p>
            <a:pPr marL="0" lvl="0" indent="0" defTabSz="685800">
              <a:lnSpc>
                <a:spcPct val="90000"/>
              </a:lnSpc>
              <a:spcBef>
                <a:spcPts val="750"/>
              </a:spcBef>
              <a:buSzTx/>
              <a:buNone/>
            </a:pPr>
            <a:endParaRPr lang="el-GR" sz="1800" b="1" dirty="0">
              <a:solidFill>
                <a:schemeClr val="tx1"/>
              </a:solidFill>
              <a:effectLst>
                <a:outerShdw blurRad="38100" dist="38100" dir="2700000" algn="tl">
                  <a:srgbClr val="000000">
                    <a:alpha val="43137"/>
                  </a:srgbClr>
                </a:outerShdw>
              </a:effectLst>
              <a:latin typeface="Arial" pitchFamily="34" charset="0"/>
              <a:cs typeface="Arial" pitchFamily="34" charset="0"/>
            </a:endParaRPr>
          </a:p>
          <a:p>
            <a:pPr marL="0" indent="0" algn="just">
              <a:buNone/>
            </a:pPr>
            <a:r>
              <a:rPr lang="el-GR" sz="2000" b="1" dirty="0" smtClean="0">
                <a:solidFill>
                  <a:schemeClr val="tx1"/>
                </a:solidFill>
                <a:latin typeface="Arial" panose="020B0604020202020204" pitchFamily="34" charset="0"/>
                <a:cs typeface="Arial" panose="020B0604020202020204" pitchFamily="34" charset="0"/>
              </a:rPr>
              <a:t>Τα </a:t>
            </a:r>
            <a:r>
              <a:rPr lang="el-GR" sz="2000" b="1" dirty="0">
                <a:solidFill>
                  <a:schemeClr val="tx1"/>
                </a:solidFill>
                <a:latin typeface="Arial" panose="020B0604020202020204" pitchFamily="34" charset="0"/>
                <a:cs typeface="Arial" panose="020B0604020202020204" pitchFamily="34" charset="0"/>
              </a:rPr>
              <a:t>δικαιολογητικά πιστοποιούν την ισχύ των  προϋποθέσεων υπαγωγής των υποψηφίων στην Κατηγορία 4. : </a:t>
            </a:r>
            <a:endParaRPr lang="en-US" sz="2000" b="1" dirty="0">
              <a:solidFill>
                <a:schemeClr val="tx1"/>
              </a:solidFill>
              <a:latin typeface="Arial" panose="020B0604020202020204" pitchFamily="34" charset="0"/>
              <a:cs typeface="Arial" panose="020B0604020202020204" pitchFamily="34" charset="0"/>
            </a:endParaRPr>
          </a:p>
          <a:p>
            <a:pPr marL="0" lvl="0" indent="0" algn="just">
              <a:buNone/>
            </a:pPr>
            <a:r>
              <a:rPr lang="el-GR" sz="2000" b="1" dirty="0">
                <a:solidFill>
                  <a:schemeClr val="tx1"/>
                </a:solidFill>
                <a:latin typeface="Arial" panose="020B0604020202020204" pitchFamily="34" charset="0"/>
                <a:cs typeface="Arial" panose="020B0604020202020204" pitchFamily="34" charset="0"/>
              </a:rPr>
              <a:t>1. Τίτλος Απόλυσης Δευτεροβάθμιας Εκπαίδευσης</a:t>
            </a:r>
            <a:endParaRPr lang="en-US" sz="2000" b="1" dirty="0">
              <a:solidFill>
                <a:schemeClr val="tx1"/>
              </a:solidFill>
              <a:latin typeface="Arial" panose="020B0604020202020204" pitchFamily="34" charset="0"/>
              <a:cs typeface="Arial" panose="020B0604020202020204" pitchFamily="34" charset="0"/>
            </a:endParaRPr>
          </a:p>
          <a:p>
            <a:pPr marL="0" lvl="0" indent="0" algn="just">
              <a:buNone/>
            </a:pPr>
            <a:r>
              <a:rPr lang="el-GR" sz="2000" b="1" dirty="0">
                <a:solidFill>
                  <a:schemeClr val="tx1"/>
                </a:solidFill>
                <a:latin typeface="Arial" panose="020B0604020202020204" pitchFamily="34" charset="0"/>
                <a:cs typeface="Arial" panose="020B0604020202020204" pitchFamily="34" charset="0"/>
              </a:rPr>
              <a:t>2. Τρεις (3) φωτογραφίες τύπου Αστυνομικής Ταυτότητας</a:t>
            </a:r>
            <a:endParaRPr lang="en-US" sz="2000" b="1" dirty="0">
              <a:solidFill>
                <a:schemeClr val="tx1"/>
              </a:solidFill>
              <a:latin typeface="Arial" panose="020B0604020202020204" pitchFamily="34" charset="0"/>
              <a:cs typeface="Arial" panose="020B0604020202020204" pitchFamily="34" charset="0"/>
            </a:endParaRPr>
          </a:p>
          <a:p>
            <a:pPr marL="0" lvl="0" indent="0" algn="just">
              <a:buNone/>
            </a:pPr>
            <a:r>
              <a:rPr lang="el-GR" sz="2000" b="1" dirty="0">
                <a:solidFill>
                  <a:schemeClr val="tx1"/>
                </a:solidFill>
                <a:latin typeface="Arial" panose="020B0604020202020204" pitchFamily="34" charset="0"/>
                <a:cs typeface="Arial" panose="020B0604020202020204" pitchFamily="34" charset="0"/>
              </a:rPr>
              <a:t>3. Πιστοποιητικό Οικογενειακής κατάστασης. Μπορεί να ζητηθεί μέσω του Προξενικού Γραφείου της Ελλάδας στη Λευκωσία ή απευθείας από τον Δήμο στον οποίο έχει οικογενειακή μερίδα ο γονέας Ελληνικής Καταγωγής. </a:t>
            </a:r>
            <a:endParaRPr lang="en-US" sz="2000" b="1" dirty="0">
              <a:solidFill>
                <a:schemeClr val="tx1"/>
              </a:solidFill>
              <a:latin typeface="Arial" panose="020B0604020202020204" pitchFamily="34" charset="0"/>
              <a:cs typeface="Arial" panose="020B0604020202020204" pitchFamily="34" charset="0"/>
            </a:endParaRPr>
          </a:p>
          <a:p>
            <a:pPr marL="0" indent="0" algn="just">
              <a:buNone/>
            </a:pPr>
            <a:r>
              <a:rPr lang="el-GR" sz="2000" b="1" dirty="0">
                <a:solidFill>
                  <a:schemeClr val="tx1"/>
                </a:solidFill>
                <a:latin typeface="Arial" panose="020B0604020202020204" pitchFamily="34" charset="0"/>
                <a:cs typeface="Arial" panose="020B0604020202020204" pitchFamily="34" charset="0"/>
              </a:rPr>
              <a:t>4. Βεβαίωση Διαμονής γονέα</a:t>
            </a:r>
            <a:r>
              <a:rPr lang="en-US" sz="2000" b="1" dirty="0">
                <a:solidFill>
                  <a:schemeClr val="tx1"/>
                </a:solidFill>
                <a:latin typeface="Arial" panose="020B0604020202020204" pitchFamily="34" charset="0"/>
                <a:cs typeface="Arial" panose="020B0604020202020204" pitchFamily="34" charset="0"/>
              </a:rPr>
              <a:t> </a:t>
            </a:r>
            <a:r>
              <a:rPr lang="el-GR" sz="2000" b="1" dirty="0">
                <a:solidFill>
                  <a:schemeClr val="tx1"/>
                </a:solidFill>
                <a:latin typeface="Arial" panose="020B0604020202020204" pitchFamily="34" charset="0"/>
                <a:cs typeface="Arial" panose="020B0604020202020204" pitchFamily="34" charset="0"/>
              </a:rPr>
              <a:t>από την οποία να προκύπτει ότι ο ένας τουλάχιστον των γονέων του υποψηφίου κατοικούσε και διέμενε μόνιμα στη χώρα φοίτησης του υποψηφίου τουλάχιστον δύο (2) χρόνια κατά την τελευταία πενταετία (5) πριν την αποφοίτηση του υποψηφίου από το Λύκειο. Χορηγείται από το Προξενικό Γραφείο</a:t>
            </a:r>
            <a:r>
              <a:rPr lang="el-GR" sz="2000" b="1" dirty="0" smtClean="0">
                <a:solidFill>
                  <a:schemeClr val="tx1"/>
                </a:solidFill>
                <a:latin typeface="Arial" panose="020B0604020202020204" pitchFamily="34" charset="0"/>
                <a:cs typeface="Arial" panose="020B0604020202020204" pitchFamily="34" charset="0"/>
              </a:rPr>
              <a:t>. </a:t>
            </a:r>
            <a:r>
              <a:rPr lang="el-GR" sz="2000" b="1" dirty="0">
                <a:solidFill>
                  <a:schemeClr val="tx1"/>
                </a:solidFill>
                <a:latin typeface="Arial" panose="020B0604020202020204" pitchFamily="34" charset="0"/>
                <a:cs typeface="Arial" panose="020B0604020202020204" pitchFamily="34" charset="0"/>
              </a:rPr>
              <a:t>Σε περίπτωση αποσπασμένων γονέων, βεβαίωση της οικείας διπλωματικής αρχής της Ελλάδας, από την οποία να προκύπτει το χρονικό διάστημα που ο ένας τουλάχιστον των γονέων του υποψηφίου ήταν αποσπασμένος σε Ελληνική Δημόσια Υπηρεσία στην Κύπρο ή σε Διεθνή Οργανισμό.  </a:t>
            </a:r>
            <a:endParaRPr lang="en-GB" sz="2000" dirty="0">
              <a:solidFill>
                <a:schemeClr val="tx1"/>
              </a:solidFill>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a:xfrm flipH="1">
            <a:off x="9623501" y="6289288"/>
            <a:ext cx="1962613" cy="312234"/>
          </a:xfrm>
        </p:spPr>
        <p:txBody>
          <a:bodyPr/>
          <a:lstStyle/>
          <a:p>
            <a:r>
              <a:rPr lang="el-GR" smtClean="0"/>
              <a:t>ΥΣΕΑ, 5 Φεβρουαρίου 2024</a:t>
            </a:r>
            <a:endParaRPr lang="en-GB" dirty="0"/>
          </a:p>
        </p:txBody>
      </p:sp>
      <p:sp>
        <p:nvSpPr>
          <p:cNvPr id="7" name="Rectangle 6"/>
          <p:cNvSpPr/>
          <p:nvPr/>
        </p:nvSpPr>
        <p:spPr>
          <a:xfrm>
            <a:off x="267629" y="93147"/>
            <a:ext cx="4605454" cy="584775"/>
          </a:xfrm>
          <a:prstGeom prst="rect">
            <a:avLst/>
          </a:prstGeom>
        </p:spPr>
        <p:txBody>
          <a:bodyPr wrap="square">
            <a:spAutoFit/>
          </a:bodyPr>
          <a:lstStyle/>
          <a:p>
            <a:r>
              <a:rPr lang="el-GR" sz="3200" b="1" dirty="0">
                <a:latin typeface="Arial" panose="020B0604020202020204" pitchFamily="34" charset="0"/>
                <a:cs typeface="Arial" panose="020B0604020202020204" pitchFamily="34" charset="0"/>
              </a:rPr>
              <a:t>ΔΙΚΑΙΟΛΟΓΗΤΙΚΑ (1)</a:t>
            </a:r>
            <a:endParaRPr lang="en-US" sz="3200" b="1" dirty="0"/>
          </a:p>
        </p:txBody>
      </p:sp>
      <p:pic>
        <p:nvPicPr>
          <p:cNvPr id="6" name="Picture 5"/>
          <p:cNvPicPr>
            <a:picLocks noChangeAspect="1"/>
          </p:cNvPicPr>
          <p:nvPr/>
        </p:nvPicPr>
        <p:blipFill>
          <a:blip r:embed="rId3"/>
          <a:stretch>
            <a:fillRect/>
          </a:stretch>
        </p:blipFill>
        <p:spPr>
          <a:xfrm>
            <a:off x="10313515" y="55758"/>
            <a:ext cx="1272599" cy="1267362"/>
          </a:xfrm>
          <a:prstGeom prst="rect">
            <a:avLst/>
          </a:prstGeom>
        </p:spPr>
      </p:pic>
    </p:spTree>
    <p:extLst>
      <p:ext uri="{BB962C8B-B14F-4D97-AF65-F5344CB8AC3E}">
        <p14:creationId xmlns:p14="http://schemas.microsoft.com/office/powerpoint/2010/main" val="32394146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23386" y="524108"/>
            <a:ext cx="10724026" cy="938932"/>
          </a:xfrm>
        </p:spPr>
        <p:txBody>
          <a:bodyPr>
            <a:normAutofit fontScale="90000"/>
          </a:bodyPr>
          <a:lstStyle/>
          <a:p>
            <a:r>
              <a:rPr lang="el-GR"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r>
            <a:br>
              <a:rPr lang="el-GR"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l-GR"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l-GR"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ΔΙΚΑΙΟΛΟΓΗΤΙΚΑ (2)</a:t>
            </a:r>
            <a:r>
              <a:rPr lang="el-GR"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l-GR"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l-GR"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l-GR"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l-GR"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r>
            <a:br>
              <a:rPr lang="el-GR"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dirty="0"/>
              <a:t/>
            </a:r>
            <a:br>
              <a:rPr lang="en-US" dirty="0"/>
            </a:br>
            <a:endParaRPr lang="en-GB"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367992" y="1224264"/>
            <a:ext cx="11496907" cy="5772699"/>
          </a:xfrm>
        </p:spPr>
        <p:txBody>
          <a:bodyPr>
            <a:normAutofit/>
          </a:bodyPr>
          <a:lstStyle/>
          <a:p>
            <a:pPr marL="0" lvl="0" indent="0" algn="just" defTabSz="685800">
              <a:lnSpc>
                <a:spcPct val="110000"/>
              </a:lnSpc>
              <a:spcBef>
                <a:spcPts val="750"/>
              </a:spcBef>
              <a:buSzTx/>
              <a:buNone/>
            </a:pPr>
            <a:endParaRPr lang="el-GR" sz="2800" b="1" dirty="0">
              <a:solidFill>
                <a:schemeClr val="tx1"/>
              </a:solidFill>
              <a:effectLst>
                <a:outerShdw blurRad="38100" dist="38100" dir="2700000" algn="tl">
                  <a:srgbClr val="000000">
                    <a:alpha val="43137"/>
                  </a:srgbClr>
                </a:outerShdw>
              </a:effectLst>
              <a:latin typeface="Arial" pitchFamily="34" charset="0"/>
              <a:cs typeface="Arial" pitchFamily="34" charset="0"/>
            </a:endParaRPr>
          </a:p>
          <a:p>
            <a:pPr marL="0" lvl="0" indent="0" algn="just">
              <a:buNone/>
            </a:pPr>
            <a:r>
              <a:rPr lang="el-GR" b="1" dirty="0">
                <a:solidFill>
                  <a:schemeClr val="tx1"/>
                </a:solidFill>
                <a:latin typeface="Arial" panose="020B0604020202020204" pitchFamily="34" charset="0"/>
                <a:cs typeface="Arial" panose="020B0604020202020204" pitchFamily="34" charset="0"/>
              </a:rPr>
              <a:t>5. Πιστοποιητικό Π2: Βεβαίωση πλήρους φοίτησης των δύο τελευταίων χρόνων σε Κυπριακό Λύκειο</a:t>
            </a:r>
            <a:r>
              <a:rPr lang="en-US" b="1" dirty="0">
                <a:solidFill>
                  <a:schemeClr val="tx1"/>
                </a:solidFill>
                <a:latin typeface="Arial" panose="020B0604020202020204" pitchFamily="34" charset="0"/>
                <a:cs typeface="Arial" panose="020B0604020202020204" pitchFamily="34" charset="0"/>
              </a:rPr>
              <a:t> / </a:t>
            </a:r>
            <a:r>
              <a:rPr lang="el-GR" b="1" dirty="0" smtClean="0">
                <a:solidFill>
                  <a:schemeClr val="tx1"/>
                </a:solidFill>
                <a:latin typeface="Arial" panose="020B0604020202020204" pitchFamily="34" charset="0"/>
                <a:cs typeface="Arial" panose="020B0604020202020204" pitchFamily="34" charset="0"/>
              </a:rPr>
              <a:t>ΤΕΣΕΚ</a:t>
            </a:r>
            <a:endParaRPr lang="en-US" b="1" dirty="0" smtClean="0">
              <a:solidFill>
                <a:schemeClr val="tx1"/>
              </a:solidFill>
              <a:latin typeface="Arial" panose="020B0604020202020204" pitchFamily="34" charset="0"/>
              <a:cs typeface="Arial" panose="020B0604020202020204" pitchFamily="34" charset="0"/>
            </a:endParaRPr>
          </a:p>
          <a:p>
            <a:pPr marL="0" lvl="0" indent="0" algn="just">
              <a:buNone/>
            </a:pPr>
            <a:endParaRPr lang="en-US" b="1" dirty="0">
              <a:solidFill>
                <a:schemeClr val="tx1"/>
              </a:solidFill>
              <a:latin typeface="Arial" panose="020B0604020202020204" pitchFamily="34" charset="0"/>
              <a:cs typeface="Arial" panose="020B0604020202020204" pitchFamily="34" charset="0"/>
            </a:endParaRPr>
          </a:p>
          <a:p>
            <a:pPr marL="0" lvl="0" indent="0" algn="just">
              <a:buNone/>
            </a:pPr>
            <a:r>
              <a:rPr lang="el-GR" b="1" dirty="0">
                <a:solidFill>
                  <a:schemeClr val="tx1"/>
                </a:solidFill>
                <a:latin typeface="Arial" panose="020B0604020202020204" pitchFamily="34" charset="0"/>
                <a:cs typeface="Arial" panose="020B0604020202020204" pitchFamily="34" charset="0"/>
              </a:rPr>
              <a:t>6. Πιστοποιητικό Π4: Βεβαίωση ότι το Απολυτήριο δίνει το δικαίωμα εισαγωγής στα </a:t>
            </a:r>
            <a:r>
              <a:rPr lang="el-GR" b="1" dirty="0" smtClean="0">
                <a:solidFill>
                  <a:schemeClr val="tx1"/>
                </a:solidFill>
                <a:latin typeface="Arial" panose="020B0604020202020204" pitchFamily="34" charset="0"/>
                <a:cs typeface="Arial" panose="020B0604020202020204" pitchFamily="34" charset="0"/>
              </a:rPr>
              <a:t>Πανεπιστήμια </a:t>
            </a:r>
            <a:r>
              <a:rPr lang="el-GR" b="1" dirty="0">
                <a:solidFill>
                  <a:schemeClr val="tx1"/>
                </a:solidFill>
                <a:latin typeface="Arial" panose="020B0604020202020204" pitchFamily="34" charset="0"/>
                <a:cs typeface="Arial" panose="020B0604020202020204" pitchFamily="34" charset="0"/>
              </a:rPr>
              <a:t>της Κύπρου. Επιπρόσθετα, για το Απολυτήριο της ΤΕΣΕΚ δίνεται βεβαίωση από την αρμόδια εκπαιδευτική αρχή (Υ.Π.Α.Ν.) ότι ο συγκεκριμένος τίτλος παρέχει τη δυνατότητα πρόσβασης στα Πανεπιστήμια και λαμβάνει ισοτιμία από τον Εθνικό Οργανισμό Πιστοποίησης Προσόντων και Επαγγελματικού Προσανατολισμού</a:t>
            </a:r>
            <a:r>
              <a:rPr lang="en-GB" b="1" dirty="0">
                <a:solidFill>
                  <a:schemeClr val="tx1"/>
                </a:solidFill>
                <a:latin typeface="Arial" panose="020B0604020202020204" pitchFamily="34" charset="0"/>
                <a:cs typeface="Arial" panose="020B0604020202020204" pitchFamily="34" charset="0"/>
              </a:rPr>
              <a:t> (</a:t>
            </a:r>
            <a:r>
              <a:rPr lang="el-GR" b="1" dirty="0">
                <a:solidFill>
                  <a:schemeClr val="tx1"/>
                </a:solidFill>
                <a:latin typeface="Arial" panose="020B0604020202020204" pitchFamily="34" charset="0"/>
                <a:cs typeface="Arial" panose="020B0604020202020204" pitchFamily="34" charset="0"/>
              </a:rPr>
              <a:t>Ε.Ο.Π.Π.Ε.Π. </a:t>
            </a:r>
            <a:r>
              <a:rPr lang="en-GB" b="1" dirty="0">
                <a:solidFill>
                  <a:schemeClr val="tx1"/>
                </a:solidFill>
                <a:latin typeface="Arial" panose="020B0604020202020204" pitchFamily="34" charset="0"/>
                <a:cs typeface="Arial" panose="020B0604020202020204" pitchFamily="34" charset="0"/>
              </a:rPr>
              <a:t>)</a:t>
            </a:r>
            <a:endParaRPr lang="en-US" b="1" dirty="0">
              <a:solidFill>
                <a:schemeClr val="tx1"/>
              </a:solidFill>
              <a:latin typeface="Arial" panose="020B0604020202020204" pitchFamily="34" charset="0"/>
              <a:cs typeface="Arial" panose="020B0604020202020204" pitchFamily="34" charset="0"/>
            </a:endParaRPr>
          </a:p>
          <a:p>
            <a:pPr marL="0" lvl="0" indent="0">
              <a:buNone/>
            </a:pPr>
            <a:endParaRPr lang="en-US" b="1" dirty="0">
              <a:solidFill>
                <a:schemeClr val="tx1"/>
              </a:solidFill>
              <a:latin typeface="Arial" panose="020B0604020202020204" pitchFamily="34" charset="0"/>
              <a:cs typeface="Arial" panose="020B0604020202020204" pitchFamily="34" charset="0"/>
            </a:endParaRPr>
          </a:p>
          <a:p>
            <a:pPr marL="0" indent="0">
              <a:buNone/>
            </a:pPr>
            <a:r>
              <a:rPr lang="el-GR" b="1" i="1" dirty="0">
                <a:solidFill>
                  <a:schemeClr val="tx1"/>
                </a:solidFill>
                <a:latin typeface="Arial" panose="020B0604020202020204" pitchFamily="34" charset="0"/>
                <a:cs typeface="Arial" panose="020B0604020202020204" pitchFamily="34" charset="0"/>
              </a:rPr>
              <a:t>Η κατάθεση γίνεται στις Γραμματείες των Τμημάτων/Σχολών  </a:t>
            </a:r>
            <a:endParaRPr lang="en-US" b="1" i="1" dirty="0">
              <a:solidFill>
                <a:schemeClr val="tx1"/>
              </a:solidFill>
              <a:latin typeface="Arial" panose="020B0604020202020204" pitchFamily="34" charset="0"/>
              <a:cs typeface="Arial" panose="020B0604020202020204" pitchFamily="34" charset="0"/>
            </a:endParaRPr>
          </a:p>
          <a:p>
            <a:endParaRPr lang="en-GB" b="1" i="1" dirty="0">
              <a:solidFill>
                <a:srgbClr val="134770"/>
              </a:solidFill>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a:xfrm>
            <a:off x="9578898" y="6133170"/>
            <a:ext cx="1906858" cy="583133"/>
          </a:xfrm>
        </p:spPr>
        <p:txBody>
          <a:bodyPr/>
          <a:lstStyle/>
          <a:p>
            <a:r>
              <a:rPr lang="el-GR" smtClean="0"/>
              <a:t>ΥΣΕΑ, 5 Φεβρουαρίου 2024</a:t>
            </a:r>
            <a:endParaRPr lang="en-GB" dirty="0"/>
          </a:p>
        </p:txBody>
      </p:sp>
      <p:pic>
        <p:nvPicPr>
          <p:cNvPr id="6" name="Picture 5"/>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894741" y="135685"/>
            <a:ext cx="1177516" cy="1166637"/>
          </a:xfrm>
          <a:prstGeom prst="rect">
            <a:avLst/>
          </a:prstGeom>
        </p:spPr>
      </p:pic>
    </p:spTree>
    <p:extLst>
      <p:ext uri="{BB962C8B-B14F-4D97-AF65-F5344CB8AC3E}">
        <p14:creationId xmlns:p14="http://schemas.microsoft.com/office/powerpoint/2010/main" val="30376279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6386" y="0"/>
            <a:ext cx="10314878" cy="55756"/>
          </a:xfrm>
        </p:spPr>
        <p:txBody>
          <a:bodyPr>
            <a:normAutofit fontScale="90000"/>
          </a:bodyPr>
          <a:lstStyle/>
          <a:p>
            <a:r>
              <a:rPr lang="el-GR" b="1" dirty="0">
                <a:solidFill>
                  <a:schemeClr val="tx1"/>
                </a:solidFill>
                <a:latin typeface="Arial" panose="020B0604020202020204" pitchFamily="34" charset="0"/>
                <a:cs typeface="Arial" panose="020B0604020202020204" pitchFamily="34" charset="0"/>
              </a:rPr>
              <a:t>ΔΙΚΑΙΟΛΟΓΗΤΙΚΑ (</a:t>
            </a:r>
            <a:r>
              <a:rPr lang="en-GB" b="1" dirty="0">
                <a:solidFill>
                  <a:schemeClr val="tx1"/>
                </a:solidFill>
                <a:latin typeface="Arial" panose="020B0604020202020204" pitchFamily="34" charset="0"/>
                <a:cs typeface="Arial" panose="020B0604020202020204" pitchFamily="34" charset="0"/>
              </a:rPr>
              <a:t>3</a:t>
            </a:r>
            <a:r>
              <a:rPr lang="el-GR" b="1" dirty="0">
                <a:solidFill>
                  <a:schemeClr val="tx1"/>
                </a:solidFill>
                <a:latin typeface="Arial" panose="020B0604020202020204" pitchFamily="34" charset="0"/>
                <a:cs typeface="Arial" panose="020B0604020202020204" pitchFamily="34" charset="0"/>
              </a:rPr>
              <a:t>)</a:t>
            </a:r>
            <a:r>
              <a:rPr lang="el-GR" b="1" dirty="0">
                <a:solidFill>
                  <a:schemeClr val="bg1"/>
                </a:solidFill>
                <a:latin typeface="Arial" panose="020B0604020202020204" pitchFamily="34" charset="0"/>
                <a:cs typeface="Arial" panose="020B0604020202020204" pitchFamily="34" charset="0"/>
              </a:rPr>
              <a:t/>
            </a:r>
            <a:br>
              <a:rPr lang="el-GR" b="1" dirty="0">
                <a:solidFill>
                  <a:schemeClr val="bg1"/>
                </a:solidFill>
                <a:latin typeface="Arial" panose="020B0604020202020204" pitchFamily="34" charset="0"/>
                <a:cs typeface="Arial" panose="020B0604020202020204" pitchFamily="34" charset="0"/>
              </a:rPr>
            </a:br>
            <a:r>
              <a:rPr lang="el-GR" b="1" dirty="0">
                <a:solidFill>
                  <a:schemeClr val="bg1"/>
                </a:solidFill>
                <a:latin typeface="Arial" panose="020B0604020202020204" pitchFamily="34" charset="0"/>
                <a:cs typeface="Arial" panose="020B0604020202020204" pitchFamily="34" charset="0"/>
              </a:rPr>
              <a:t/>
            </a:r>
            <a:br>
              <a:rPr lang="el-GR" b="1" dirty="0">
                <a:solidFill>
                  <a:schemeClr val="bg1"/>
                </a:solidFill>
                <a:latin typeface="Arial" panose="020B0604020202020204" pitchFamily="34" charset="0"/>
                <a:cs typeface="Arial" panose="020B0604020202020204" pitchFamily="34" charset="0"/>
              </a:rPr>
            </a:br>
            <a:r>
              <a:rPr lang="el-GR" b="1" dirty="0">
                <a:solidFill>
                  <a:schemeClr val="tx1"/>
                </a:solidFill>
              </a:rPr>
              <a:t>Για τη </a:t>
            </a:r>
            <a:r>
              <a:rPr lang="el-GR" b="1" dirty="0" smtClean="0">
                <a:solidFill>
                  <a:schemeClr val="tx1"/>
                </a:solidFill>
              </a:rPr>
              <a:t>χορήγηση </a:t>
            </a:r>
            <a:r>
              <a:rPr lang="el-GR" b="1" dirty="0">
                <a:solidFill>
                  <a:schemeClr val="tx1"/>
                </a:solidFill>
              </a:rPr>
              <a:t>της </a:t>
            </a:r>
            <a:r>
              <a:rPr lang="el-GR" b="1" dirty="0" smtClean="0">
                <a:solidFill>
                  <a:schemeClr val="tx1"/>
                </a:solidFill>
              </a:rPr>
              <a:t>βεβαίωσης διαμονής απαιτείται:</a:t>
            </a:r>
            <a:endParaRPr lang="en-US" b="1" dirty="0">
              <a:solidFill>
                <a:schemeClr val="tx1"/>
              </a:solidFill>
            </a:endParaRPr>
          </a:p>
        </p:txBody>
      </p:sp>
      <p:sp>
        <p:nvSpPr>
          <p:cNvPr id="3" name="Footer Placeholder 2"/>
          <p:cNvSpPr>
            <a:spLocks noGrp="1"/>
          </p:cNvSpPr>
          <p:nvPr>
            <p:ph type="ftr" sz="quarter" idx="11"/>
          </p:nvPr>
        </p:nvSpPr>
        <p:spPr>
          <a:xfrm>
            <a:off x="1226633" y="5955661"/>
            <a:ext cx="1784196" cy="489743"/>
          </a:xfrm>
        </p:spPr>
        <p:txBody>
          <a:bodyPr/>
          <a:lstStyle/>
          <a:p>
            <a:r>
              <a:rPr lang="el-GR" dirty="0" smtClean="0"/>
              <a:t>ΥΣΕΑ, 5 Φεβρουαρίου 2024</a:t>
            </a:r>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35239" y="1686539"/>
            <a:ext cx="7861727" cy="4638907"/>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23825" y="1596293"/>
            <a:ext cx="1884556" cy="1182029"/>
          </a:xfrm>
          <a:prstGeom prst="rect">
            <a:avLst/>
          </a:prstGeom>
        </p:spPr>
      </p:pic>
      <p:pic>
        <p:nvPicPr>
          <p:cNvPr id="6" name="Picture 5"/>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0587615" y="135685"/>
            <a:ext cx="1484642" cy="1470925"/>
          </a:xfrm>
          <a:prstGeom prst="rect">
            <a:avLst/>
          </a:prstGeom>
        </p:spPr>
      </p:pic>
    </p:spTree>
    <p:extLst>
      <p:ext uri="{BB962C8B-B14F-4D97-AF65-F5344CB8AC3E}">
        <p14:creationId xmlns:p14="http://schemas.microsoft.com/office/powerpoint/2010/main" val="23711476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386" y="524108"/>
            <a:ext cx="10724026" cy="938932"/>
          </a:xfrm>
        </p:spPr>
        <p:txBody>
          <a:bodyPr>
            <a:normAutofit fontScale="90000"/>
          </a:bodyPr>
          <a:lstStyle/>
          <a:p>
            <a:r>
              <a:rPr lang="el-GR"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r>
            <a:br>
              <a:rPr lang="el-GR"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l-GR"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b="1"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r>
            <a:br>
              <a:rPr lang="en-US" b="1"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l-GR" b="1"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ΕΛΛΗΝΙΚΗ ΠΡΕΣΒΕΙΑ ΣΤΗΝ </a:t>
            </a:r>
            <a:r>
              <a:rPr lang="en-GB" b="1"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l-GR"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ΚΥΠΡΟ</a:t>
            </a:r>
            <a:r>
              <a:rPr lang="el-GR"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l-GR"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l-GR"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l-GR"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l-GR"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r>
            <a:br>
              <a:rPr lang="el-GR"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dirty="0"/>
              <a:t/>
            </a:r>
            <a:br>
              <a:rPr lang="en-US" dirty="0"/>
            </a:br>
            <a:endParaRPr lang="en-GB"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702526" y="1851463"/>
            <a:ext cx="11006253" cy="4534553"/>
          </a:xfrm>
        </p:spPr>
        <p:txBody>
          <a:bodyPr>
            <a:normAutofit/>
          </a:bodyPr>
          <a:lstStyle/>
          <a:p>
            <a:pPr marL="0" lvl="0" indent="0" algn="just" defTabSz="685800">
              <a:lnSpc>
                <a:spcPct val="110000"/>
              </a:lnSpc>
              <a:spcBef>
                <a:spcPts val="750"/>
              </a:spcBef>
              <a:buSzTx/>
              <a:buNone/>
            </a:pPr>
            <a:endParaRPr lang="el-GR" sz="2800" b="1" dirty="0">
              <a:solidFill>
                <a:srgbClr val="FF0000"/>
              </a:solidFill>
              <a:effectLst>
                <a:outerShdw blurRad="38100" dist="38100" dir="2700000" algn="tl">
                  <a:srgbClr val="000000">
                    <a:alpha val="43137"/>
                  </a:srgbClr>
                </a:outerShdw>
              </a:effectLst>
              <a:latin typeface="Arial" pitchFamily="34" charset="0"/>
              <a:cs typeface="Arial" pitchFamily="34" charset="0"/>
            </a:endParaRPr>
          </a:p>
          <a:p>
            <a:r>
              <a:rPr lang="el-GR" b="1" dirty="0">
                <a:solidFill>
                  <a:schemeClr val="tx1"/>
                </a:solidFill>
                <a:latin typeface="Arial" panose="020B0604020202020204" pitchFamily="34" charset="0"/>
                <a:cs typeface="Arial" panose="020B0604020202020204" pitchFamily="34" charset="0"/>
              </a:rPr>
              <a:t>ΔΙΕΥΘΥΝΣΗ</a:t>
            </a:r>
            <a:r>
              <a:rPr lang="en-US" b="1" dirty="0">
                <a:solidFill>
                  <a:schemeClr val="tx1"/>
                </a:solidFill>
                <a:latin typeface="Arial" panose="020B0604020202020204" pitchFamily="34" charset="0"/>
                <a:cs typeface="Arial" panose="020B0604020202020204" pitchFamily="34" charset="0"/>
              </a:rPr>
              <a:t>: </a:t>
            </a:r>
            <a:r>
              <a:rPr lang="el-GR" b="1" dirty="0">
                <a:solidFill>
                  <a:schemeClr val="tx1"/>
                </a:solidFill>
                <a:latin typeface="Arial" panose="020B0604020202020204" pitchFamily="34" charset="0"/>
                <a:cs typeface="Arial" panose="020B0604020202020204" pitchFamily="34" charset="0"/>
              </a:rPr>
              <a:t>ΛΕΩΦΟΡΟΣ ΒΥΡΩΝΟΣ 8-10, Τ.Κ. 1096 ΛΕΥΚΩΣΙΑ</a:t>
            </a:r>
            <a:endParaRPr lang="en-GB" b="1" dirty="0">
              <a:solidFill>
                <a:schemeClr val="tx1"/>
              </a:solidFill>
              <a:latin typeface="Arial" panose="020B0604020202020204" pitchFamily="34" charset="0"/>
              <a:cs typeface="Arial" panose="020B0604020202020204" pitchFamily="34" charset="0"/>
            </a:endParaRPr>
          </a:p>
          <a:p>
            <a:r>
              <a:rPr lang="el-GR" b="1" dirty="0">
                <a:solidFill>
                  <a:schemeClr val="tx1"/>
                </a:solidFill>
                <a:latin typeface="Arial" panose="020B0604020202020204" pitchFamily="34" charset="0"/>
                <a:cs typeface="Arial" panose="020B0604020202020204" pitchFamily="34" charset="0"/>
              </a:rPr>
              <a:t>ΤΗΛ</a:t>
            </a:r>
            <a:r>
              <a:rPr lang="en-US" b="1" dirty="0">
                <a:solidFill>
                  <a:schemeClr val="tx1"/>
                </a:solidFill>
                <a:latin typeface="Arial" panose="020B0604020202020204" pitchFamily="34" charset="0"/>
                <a:cs typeface="Arial" panose="020B0604020202020204" pitchFamily="34" charset="0"/>
              </a:rPr>
              <a:t>: </a:t>
            </a:r>
            <a:r>
              <a:rPr lang="el-GR" b="1" dirty="0">
                <a:solidFill>
                  <a:schemeClr val="tx1"/>
                </a:solidFill>
                <a:latin typeface="Arial" panose="020B0604020202020204" pitchFamily="34" charset="0"/>
                <a:cs typeface="Arial" panose="020B0604020202020204" pitchFamily="34" charset="0"/>
              </a:rPr>
              <a:t>+357 </a:t>
            </a:r>
            <a:r>
              <a:rPr lang="en-US" b="1" dirty="0">
                <a:solidFill>
                  <a:schemeClr val="tx1"/>
                </a:solidFill>
                <a:latin typeface="Arial" panose="020B0604020202020204" pitchFamily="34" charset="0"/>
                <a:cs typeface="Arial" panose="020B0604020202020204" pitchFamily="34" charset="0"/>
              </a:rPr>
              <a:t>22445111</a:t>
            </a:r>
          </a:p>
          <a:p>
            <a:r>
              <a:rPr lang="el-GR" b="1" dirty="0">
                <a:solidFill>
                  <a:schemeClr val="tx1"/>
                </a:solidFill>
                <a:latin typeface="Arial" panose="020B0604020202020204" pitchFamily="34" charset="0"/>
                <a:cs typeface="Arial" panose="020B0604020202020204" pitchFamily="34" charset="0"/>
              </a:rPr>
              <a:t>ΙΣΤΟΣΕΛΙΔΑ</a:t>
            </a:r>
            <a:r>
              <a:rPr lang="en-US" b="1" dirty="0">
                <a:solidFill>
                  <a:schemeClr val="tx1"/>
                </a:solidFill>
                <a:latin typeface="Arial" panose="020B0604020202020204" pitchFamily="34" charset="0"/>
                <a:cs typeface="Arial" panose="020B0604020202020204" pitchFamily="34" charset="0"/>
              </a:rPr>
              <a:t>: </a:t>
            </a:r>
            <a:r>
              <a:rPr lang="en-US" b="1" dirty="0">
                <a:solidFill>
                  <a:srgbClr val="134770"/>
                </a:solidFill>
                <a:latin typeface="Arial" panose="020B0604020202020204" pitchFamily="34" charset="0"/>
                <a:cs typeface="Arial" panose="020B0604020202020204" pitchFamily="34" charset="0"/>
                <a:hlinkClick r:id="rId2"/>
              </a:rPr>
              <a:t>www.mfa.gr/cyprus</a:t>
            </a:r>
            <a:r>
              <a:rPr lang="en-US" b="1" dirty="0">
                <a:solidFill>
                  <a:srgbClr val="134770"/>
                </a:solidFill>
                <a:latin typeface="Arial" panose="020B0604020202020204" pitchFamily="34" charset="0"/>
                <a:cs typeface="Arial" panose="020B0604020202020204" pitchFamily="34" charset="0"/>
              </a:rPr>
              <a:t> </a:t>
            </a:r>
            <a:endParaRPr lang="el-GR" b="1" dirty="0">
              <a:solidFill>
                <a:srgbClr val="134770"/>
              </a:solidFill>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a:xfrm>
            <a:off x="9578898" y="6133170"/>
            <a:ext cx="1906858" cy="583133"/>
          </a:xfrm>
        </p:spPr>
        <p:txBody>
          <a:bodyPr/>
          <a:lstStyle/>
          <a:p>
            <a:r>
              <a:rPr lang="el-GR" smtClean="0"/>
              <a:t>ΥΣΕΑ, 5 Φεβρουαρίου 2024</a:t>
            </a:r>
            <a:endParaRPr lang="en-GB" dirty="0"/>
          </a:p>
        </p:txBody>
      </p:sp>
      <p:pic>
        <p:nvPicPr>
          <p:cNvPr id="6" name="Picture 5"/>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587615" y="135685"/>
            <a:ext cx="1484642" cy="1470925"/>
          </a:xfrm>
          <a:prstGeom prst="rect">
            <a:avLst/>
          </a:prstGeom>
        </p:spPr>
      </p:pic>
    </p:spTree>
    <p:extLst>
      <p:ext uri="{BB962C8B-B14F-4D97-AF65-F5344CB8AC3E}">
        <p14:creationId xmlns:p14="http://schemas.microsoft.com/office/powerpoint/2010/main" val="4232473133"/>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6330</TotalTime>
  <Words>2485</Words>
  <Application>Microsoft Office PowerPoint</Application>
  <PresentationFormat>Widescreen</PresentationFormat>
  <Paragraphs>265</Paragraphs>
  <Slides>33</Slides>
  <Notes>20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33</vt:i4>
      </vt:variant>
    </vt:vector>
  </HeadingPairs>
  <TitlesOfParts>
    <vt:vector size="43" baseType="lpstr">
      <vt:lpstr>Antique Olive Compact</vt:lpstr>
      <vt:lpstr>Arial</vt:lpstr>
      <vt:lpstr>Calibri</vt:lpstr>
      <vt:lpstr>Century Gothic</vt:lpstr>
      <vt:lpstr>Georgia</vt:lpstr>
      <vt:lpstr>Symbol</vt:lpstr>
      <vt:lpstr>Times New Roman</vt:lpstr>
      <vt:lpstr>Tw Cen MT</vt:lpstr>
      <vt:lpstr>Wingdings 3</vt:lpstr>
      <vt:lpstr>Wisp</vt:lpstr>
      <vt:lpstr>ΟΔΗΓΙΕΣ ΓΙΑ ΤΗΝ ΕΙΣΑΓΩΓΗ ΣΤΗΝ ΤΡΙΤΟΒΑΘΜΙΑ ΕΚΠΑΙΔΕΥΣΗ ΕΛΛΑΔΑΣ ΕΛΛΗΝΩΝ ΤΟΥ ΕΞΩΤΕΡΙΚΟΥ ΚΑΙ ΤΕΚΝΩΝ ΕΛΛΗΝΩΝ ΥΠΑΛΛΗΛΩΝ ΠΟΥ ΥΠΗΡΕΤΟΥΝ ΣΤΟ ΕΞΩΤΕΡΙΚΟ ΓΙΑ ΤΟ ΕΤΟΣ 2023-24 </vt:lpstr>
      <vt:lpstr>PowerPoint Presentation</vt:lpstr>
      <vt:lpstr> ΕΙΔΙΚΕΣ ΚΑΤΗΓΟΡΙΕΣ ΕΛΛΗΝΩΝ ΤΟΥ ΕΞΩΤΕΡΙΚΟΥ (1): </vt:lpstr>
      <vt:lpstr>PowerPoint Presentation</vt:lpstr>
      <vt:lpstr>  </vt:lpstr>
      <vt:lpstr>   </vt:lpstr>
      <vt:lpstr>  ΔΙΚΑΙΟΛΟΓΗΤΙΚΑ (2)    </vt:lpstr>
      <vt:lpstr>ΔΙΚΑΙΟΛΟΓΗΤΙΚΑ (3)  Για τη χορήγηση της βεβαίωσης διαμονής απαιτείται:</vt:lpstr>
      <vt:lpstr>   ΕΛΛΗΝΙΚΗ ΠΡΕΣΒΕΙΑ ΣΤΗΝ  ΚΥΠΡΟ    </vt:lpstr>
      <vt:lpstr>PowerPoint Presentation</vt:lpstr>
      <vt:lpstr>ΜΗΧΑΝΟΓΡΑΦΙΚΟ ΔΕΛΤΙΟ:  ΤΡΟΠΟΣ- ΤΟΠΟΣ- ΧΡΟΝΟΣ ΥΠΟΒΟΛΗΣ (2) </vt:lpstr>
      <vt:lpstr>ΜΗΧΑΝΟΓΡΑΦΙΚΟ ΔΕΛΤΙΟ:  ΤΡΟΠΟΣ- ΤΟΠΟΣ- ΧΡΟΝΟΣ ΥΠΟΒΟΛΗΣ (3) </vt:lpstr>
      <vt:lpstr>ΕΓΚΥΡΟΤΗΤΑ ΔΙΚΑΙΟΛΟΓΗΤΙΚΩΝ  </vt:lpstr>
      <vt:lpstr>ΤΡΟΠΟΣ   ΕΙΣΑΓΩΓΗΣ (1) </vt:lpstr>
      <vt:lpstr>ΤΡΟΠΟΣ ΕΙΣΑΓΩΓΗΣ (2) Τμήματα στα οποία απαιτείται επιπρόσθετη εξέταση σε ειδικό μάθημα  </vt:lpstr>
      <vt:lpstr>ΤΡΟΠΟΣ   ΕΙΣΑΓΩΓΗΣ (3)   </vt:lpstr>
      <vt:lpstr>ΟΜΑΔΕΣ ΠΡΟΣΑΝΑΤΟΛΙΣΜΟΥ</vt:lpstr>
      <vt:lpstr>PowerPoint Presentation</vt:lpstr>
      <vt:lpstr>ΤΡΟΠΟΣ ΕΙΣΑΓΩΓΗΣ (6)  </vt:lpstr>
      <vt:lpstr>ΤΡΟΠΟΣ ΕΙΣΑΓΩΓΗΣ (7)</vt:lpstr>
      <vt:lpstr>ΥΛΗ ΕΞΕΤΑΖΟΜΕΝΩΝ ΜΑΘΗΜΑΤΩΝ </vt:lpstr>
      <vt:lpstr>ΔΙΕΞΑΓΩΓΗ ΕΞΕΤΑΣΕΩΝ</vt:lpstr>
      <vt:lpstr>ΕΓΓΡΑΦΗ ΕΙΣΑΓΟΜΕΝΩΝ/ ΕΠΙΤΥΧΟΝΤΩΝ (1)</vt:lpstr>
      <vt:lpstr>ΕΓΓΡΑΦΗ ΕΙΣΑΓΟΜΕΝΩΝ/ ΕΠΙΤΥΧΟΝΤΩΝ (2)</vt:lpstr>
      <vt:lpstr>ΕΓΓΡΑΦΗ ΕΙΣΑΓΟΜΕΝΩΝ/ ΕΠΙΤΥΧΟΝΤΩΝ (3)</vt:lpstr>
      <vt:lpstr>ΣΗΜΕΙΩΣΗ</vt:lpstr>
      <vt:lpstr>PowerPoint Presentation</vt:lpstr>
      <vt:lpstr>                 Χρονοδιαγραμμα  Ιούνιος – Ιούλιος: Ανάρτηση στην Ιστοσελίδα του Υ.ΠΑΙ.Θ των Οδηγιών   Ιούλιος: Συμπλήρωση Μηχανογραφικού Δελτίου - Παραλαβή κωδικού   Αύγουστος: Έλεγχος μέσω πλατφόρμας Υ.ΠΑΙ.Θ για έγκριση ή μη των αιτήσεων  Σεπτέμβριος: Διεξαγωγή Εξετάσεων, Αθήνα-Θεσσαλονίκη  Τέλη Σεπτεμβρίου-Αρχές Οκτωβρίου: Ανακοίνωση αποτελεσμάτων. Εντός 15 ημερών, εγγραφή στις Σχολές. Προσκομίζονται όλα τα δικαιολογητικά.         </vt:lpstr>
      <vt:lpstr> Χρησιμες ιστοσελιδεσ - Υπουργείο Παιδείας και Θρησκευμάτων: www.minedu.gov.gr - Γενικό Επιτελείο Εθνικής Άμυνας:   www.geetha.mil.gr - Ελληνική Αστυνομία: www.hellenicpolice.gr και www.astynomia.gr - Ελληνική Πρεσβεία στην Κύπρο:  https://www.mfa.gr/cyprus/presveia - Οδηγίες για την Εισαγωγή στην Τριτοβάθμια Εκπαίδευση Ελλήνων του Εξωτερικού για το έτος 2023-2024: https://www.uom.gr/assets/site/public/nodes/12186/18285-odigies_ellinon_exoteriku_2023.pdf  https://www.minedu.gov.gr/ellines-exoterikou-m/anakoinvseis-ell-ex/55974-18-07-23-ypovoli-ilektroniki-aitisi-symmetoxis-stis-eksetaseis-kai-mixanografikoy-deltiou-gia-tin-eisagogi-ellinon-tou-eksoterikoy-sti-g-vathmia-ekpaidefsi-etous-2025                               Χρησιμες ιστοσελιδεσ  - Υπουργείο Παιδείας και Θρησκευμάτων: www.minedu.gov.gr - Γενικό Επιτελείο Εθνικής Άμυνας:   www.geetha.mil.gr - Ελληνική Αστυνομία: www.hellenicpolice.gr και www.astynomia.gr - Ελληνική Πρεσβεία στην Κύπρο:  https://www.mfa.gr/cyprus/presveia - Οδηγίες για την Εισαγωγή στην Τριτοβάθμια Εκπαίδευση Ελλήνων του Εξωτερικού για το έτος 2023-2024: https://www.uom.gr/assets/site/public/nodes/12186/18285-odigies_ellinon_exoteriku_2023.pdf                      </vt:lpstr>
      <vt:lpstr>ΠΑΡΑΡΤΗΜΑ</vt:lpstr>
      <vt:lpstr>ΠΑΡΑΡΤΗΜΑ</vt:lpstr>
      <vt:lpstr>ΠΑΡΑΡΤΗΜΑ</vt:lpstr>
      <vt:lpstr>PowerPoint 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Πρόσβαση στα ΑΑΕΙ  Κύπρου και Ελλάδας 2020</dc:title>
  <dc:creator>HP</dc:creator>
  <cp:lastModifiedBy>Hewlett-Packard Company</cp:lastModifiedBy>
  <cp:revision>873</cp:revision>
  <cp:lastPrinted>2023-01-31T09:36:27Z</cp:lastPrinted>
  <dcterms:created xsi:type="dcterms:W3CDTF">2019-11-19T06:58:28Z</dcterms:created>
  <dcterms:modified xsi:type="dcterms:W3CDTF">2024-02-06T09:14:48Z</dcterms:modified>
</cp:coreProperties>
</file>